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7" r:id="rId2"/>
    <p:sldId id="266" r:id="rId3"/>
    <p:sldId id="275" r:id="rId4"/>
    <p:sldId id="277" r:id="rId5"/>
    <p:sldId id="268" r:id="rId6"/>
    <p:sldId id="278" r:id="rId7"/>
    <p:sldId id="267" r:id="rId8"/>
    <p:sldId id="269" r:id="rId9"/>
    <p:sldId id="279" r:id="rId10"/>
    <p:sldId id="270" r:id="rId11"/>
    <p:sldId id="271" r:id="rId12"/>
    <p:sldId id="274" r:id="rId13"/>
    <p:sldId id="284" r:id="rId14"/>
    <p:sldId id="265" r:id="rId15"/>
    <p:sldId id="258" r:id="rId16"/>
    <p:sldId id="261" r:id="rId17"/>
    <p:sldId id="264" r:id="rId18"/>
    <p:sldId id="259" r:id="rId19"/>
    <p:sldId id="285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E3B"/>
    <a:srgbClr val="2C16C0"/>
    <a:srgbClr val="2033C0"/>
    <a:srgbClr val="2540F2"/>
    <a:srgbClr val="CA9CFC"/>
    <a:srgbClr val="B07BFF"/>
    <a:srgbClr val="3B6AF2"/>
    <a:srgbClr val="AA8C59"/>
    <a:srgbClr val="C78460"/>
    <a:srgbClr val="9D4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87539"/>
  </p:normalViewPr>
  <p:slideViewPr>
    <p:cSldViewPr snapToGrid="0" snapToObjects="1">
      <p:cViewPr>
        <p:scale>
          <a:sx n="70" d="100"/>
          <a:sy n="70" d="100"/>
        </p:scale>
        <p:origin x="164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FD3A1-9364-134B-A26E-8065476A13DD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49398C-FFA1-ED49-BF80-E03896EF376A}">
      <dgm:prSet custT="1"/>
      <dgm:spPr>
        <a:solidFill>
          <a:srgbClr val="AA8C59"/>
        </a:solidFill>
      </dgm:spPr>
      <dgm:t>
        <a:bodyPr/>
        <a:lstStyle/>
        <a:p>
          <a:r>
            <a:rPr lang="zh-TW" altLang="en-US" sz="2800" b="1" dirty="0">
              <a:latin typeface="KaiTi" panose="02010609060101010101" pitchFamily="49" charset="-122"/>
              <a:ea typeface="KaiTi" panose="02010609060101010101" pitchFamily="49" charset="-122"/>
            </a:rPr>
            <a:t>一，</a:t>
          </a:r>
          <a:r>
            <a:rPr lang="zh-TW" sz="2800" b="1" dirty="0">
              <a:latin typeface="KaiTi" panose="02010609060101010101" pitchFamily="49" charset="-122"/>
              <a:ea typeface="KaiTi" panose="02010609060101010101" pitchFamily="49" charset="-122"/>
            </a:rPr>
            <a:t>以色列是神造作的國家</a:t>
          </a:r>
          <a:endParaRPr lang="en-US" sz="2800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08E64433-8A5B-FA44-B9CB-807E5969E80F}" type="parTrans" cxnId="{3F99CBF4-74B0-BB47-89C1-04A69459DB56}">
      <dgm:prSet/>
      <dgm:spPr/>
      <dgm:t>
        <a:bodyPr/>
        <a:lstStyle/>
        <a:p>
          <a:endParaRPr lang="en-US"/>
        </a:p>
      </dgm:t>
    </dgm:pt>
    <dgm:pt modelId="{E205A912-B68A-B24A-8ACD-3E99B8B93772}" type="sibTrans" cxnId="{3F99CBF4-74B0-BB47-89C1-04A69459DB56}">
      <dgm:prSet/>
      <dgm:spPr/>
      <dgm:t>
        <a:bodyPr/>
        <a:lstStyle/>
        <a:p>
          <a:endParaRPr lang="en-US"/>
        </a:p>
      </dgm:t>
    </dgm:pt>
    <dgm:pt modelId="{4BA7C1FA-54BA-684C-8CDE-8B67A8835785}">
      <dgm:prSet custT="1"/>
      <dgm:spPr>
        <a:solidFill>
          <a:schemeClr val="accent6"/>
        </a:solidFill>
      </dgm:spPr>
      <dgm:t>
        <a:bodyPr/>
        <a:lstStyle/>
        <a:p>
          <a:r>
            <a:rPr lang="zh-TW" altLang="en-US" sz="2800" b="1" dirty="0">
              <a:latin typeface="KaiTi" panose="02010609060101010101" pitchFamily="49" charset="-122"/>
              <a:ea typeface="KaiTi" panose="02010609060101010101" pitchFamily="49" charset="-122"/>
            </a:rPr>
            <a:t>二，</a:t>
          </a:r>
          <a:r>
            <a:rPr lang="zh-TW" sz="2800" b="1" dirty="0">
              <a:latin typeface="KaiTi" panose="02010609060101010101" pitchFamily="49" charset="-122"/>
              <a:ea typeface="KaiTi" panose="02010609060101010101" pitchFamily="49" charset="-122"/>
            </a:rPr>
            <a:t>以色列是神的見證人</a:t>
          </a:r>
          <a:endParaRPr lang="en-US" sz="2800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DE022972-06C3-B34C-AC5F-987C85FAAE78}" type="parTrans" cxnId="{9D282ADB-604E-2348-AEB9-E79F96EE5E12}">
      <dgm:prSet/>
      <dgm:spPr/>
      <dgm:t>
        <a:bodyPr/>
        <a:lstStyle/>
        <a:p>
          <a:endParaRPr lang="en-US"/>
        </a:p>
      </dgm:t>
    </dgm:pt>
    <dgm:pt modelId="{A913A1B9-8124-724E-97F4-42F26C073FEC}" type="sibTrans" cxnId="{9D282ADB-604E-2348-AEB9-E79F96EE5E12}">
      <dgm:prSet/>
      <dgm:spPr/>
      <dgm:t>
        <a:bodyPr/>
        <a:lstStyle/>
        <a:p>
          <a:endParaRPr lang="en-US"/>
        </a:p>
      </dgm:t>
    </dgm:pt>
    <dgm:pt modelId="{C9B24A57-692F-B44E-B830-252FDFA2760B}">
      <dgm:prSet custT="1"/>
      <dgm:spPr>
        <a:solidFill>
          <a:srgbClr val="3B6AF2"/>
        </a:solidFill>
      </dgm:spPr>
      <dgm:t>
        <a:bodyPr/>
        <a:lstStyle/>
        <a:p>
          <a:pPr>
            <a:buFont typeface="+mj-ea"/>
            <a:buAutoNum type="ea1JpnKorPlain"/>
          </a:pPr>
          <a:r>
            <a:rPr lang="zh-TW" altLang="en-US" sz="28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三，</a:t>
          </a:r>
          <a:r>
            <a:rPr lang="zh-TW" sz="28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以色列人的罪</a:t>
          </a:r>
          <a:endParaRPr lang="en-US" sz="2800" b="1" dirty="0">
            <a:solidFill>
              <a:schemeClr val="bg1"/>
            </a:solidFill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D6F4CBB2-2946-D542-8ED5-7A23DF870846}" type="parTrans" cxnId="{65B0094E-E143-864F-9784-17AD3E4FFF90}">
      <dgm:prSet/>
      <dgm:spPr/>
      <dgm:t>
        <a:bodyPr/>
        <a:lstStyle/>
        <a:p>
          <a:endParaRPr lang="en-US"/>
        </a:p>
      </dgm:t>
    </dgm:pt>
    <dgm:pt modelId="{15F6D868-EAB6-7C45-B575-932F03FDFEA1}" type="sibTrans" cxnId="{65B0094E-E143-864F-9784-17AD3E4FFF90}">
      <dgm:prSet/>
      <dgm:spPr/>
      <dgm:t>
        <a:bodyPr/>
        <a:lstStyle/>
        <a:p>
          <a:endParaRPr lang="en-US"/>
        </a:p>
      </dgm:t>
    </dgm:pt>
    <dgm:pt modelId="{F1293734-F751-8248-8668-61F483B2BC00}">
      <dgm:prSet custT="1"/>
      <dgm:spPr>
        <a:solidFill>
          <a:srgbClr val="9D40F0"/>
        </a:solidFill>
        <a:ln>
          <a:solidFill>
            <a:srgbClr val="8E3CD0"/>
          </a:solidFill>
        </a:ln>
      </dgm:spPr>
      <dgm:t>
        <a:bodyPr/>
        <a:lstStyle/>
        <a:p>
          <a:pPr>
            <a:buFont typeface="+mj-ea"/>
            <a:buAutoNum type="ea1JpnKorPlain"/>
          </a:pPr>
          <a:r>
            <a:rPr lang="zh-TW" altLang="en-US" sz="2800" b="1" dirty="0">
              <a:latin typeface="KaiTi" panose="02010609060101010101" pitchFamily="49" charset="-122"/>
              <a:ea typeface="KaiTi" panose="02010609060101010101" pitchFamily="49" charset="-122"/>
            </a:rPr>
            <a:t>四，</a:t>
          </a:r>
          <a:r>
            <a:rPr lang="zh-TW" sz="2800" b="1" dirty="0">
              <a:latin typeface="KaiTi" panose="02010609060101010101" pitchFamily="49" charset="-122"/>
              <a:ea typeface="KaiTi" panose="02010609060101010101" pitchFamily="49" charset="-122"/>
            </a:rPr>
            <a:t>神饒恕以色列</a:t>
          </a:r>
          <a:endParaRPr lang="en-US" sz="2800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95BCA161-B14D-D848-8D8A-AFD9B8BBD00C}" type="parTrans" cxnId="{CB991FEF-162B-D240-9DDF-74446E2EC779}">
      <dgm:prSet/>
      <dgm:spPr/>
      <dgm:t>
        <a:bodyPr/>
        <a:lstStyle/>
        <a:p>
          <a:endParaRPr lang="en-US"/>
        </a:p>
      </dgm:t>
    </dgm:pt>
    <dgm:pt modelId="{C73942B5-3667-8C48-B1C3-8EDADF824DBE}" type="sibTrans" cxnId="{CB991FEF-162B-D240-9DDF-74446E2EC779}">
      <dgm:prSet/>
      <dgm:spPr/>
      <dgm:t>
        <a:bodyPr/>
        <a:lstStyle/>
        <a:p>
          <a:endParaRPr lang="en-US"/>
        </a:p>
      </dgm:t>
    </dgm:pt>
    <dgm:pt modelId="{20B955AA-AAB0-D14D-8827-AB197843B8EB}" type="pres">
      <dgm:prSet presAssocID="{491FD3A1-9364-134B-A26E-8065476A13DD}" presName="linear" presStyleCnt="0">
        <dgm:presLayoutVars>
          <dgm:dir/>
          <dgm:animLvl val="lvl"/>
          <dgm:resizeHandles val="exact"/>
        </dgm:presLayoutVars>
      </dgm:prSet>
      <dgm:spPr/>
    </dgm:pt>
    <dgm:pt modelId="{6E349AF9-A740-6C4E-82B5-BF9ACD9A270E}" type="pres">
      <dgm:prSet presAssocID="{5D49398C-FFA1-ED49-BF80-E03896EF376A}" presName="parentLin" presStyleCnt="0"/>
      <dgm:spPr/>
    </dgm:pt>
    <dgm:pt modelId="{36E3F93B-C4CF-ED45-B582-B8CF8675BCBF}" type="pres">
      <dgm:prSet presAssocID="{5D49398C-FFA1-ED49-BF80-E03896EF376A}" presName="parentLeftMargin" presStyleLbl="node1" presStyleIdx="0" presStyleCnt="4"/>
      <dgm:spPr/>
    </dgm:pt>
    <dgm:pt modelId="{79378885-9F2A-1B46-B342-E0F70DB3398B}" type="pres">
      <dgm:prSet presAssocID="{5D49398C-FFA1-ED49-BF80-E03896EF376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0EA4DB7-68DA-DD4D-BD9D-078E930F98F2}" type="pres">
      <dgm:prSet presAssocID="{5D49398C-FFA1-ED49-BF80-E03896EF376A}" presName="negativeSpace" presStyleCnt="0"/>
      <dgm:spPr/>
    </dgm:pt>
    <dgm:pt modelId="{40EA7EA2-2F01-034E-ADBC-C6F3914D6186}" type="pres">
      <dgm:prSet presAssocID="{5D49398C-FFA1-ED49-BF80-E03896EF376A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accent3"/>
          </a:solidFill>
        </a:ln>
      </dgm:spPr>
    </dgm:pt>
    <dgm:pt modelId="{CB1FB9C9-C2F6-6644-A603-D16083CA4C5D}" type="pres">
      <dgm:prSet presAssocID="{E205A912-B68A-B24A-8ACD-3E99B8B93772}" presName="spaceBetweenRectangles" presStyleCnt="0"/>
      <dgm:spPr/>
    </dgm:pt>
    <dgm:pt modelId="{28C3C403-7388-C542-8EA8-51287C43D745}" type="pres">
      <dgm:prSet presAssocID="{4BA7C1FA-54BA-684C-8CDE-8B67A8835785}" presName="parentLin" presStyleCnt="0"/>
      <dgm:spPr/>
    </dgm:pt>
    <dgm:pt modelId="{61434B50-BA73-1543-BB05-8F0CA18A93ED}" type="pres">
      <dgm:prSet presAssocID="{4BA7C1FA-54BA-684C-8CDE-8B67A8835785}" presName="parentLeftMargin" presStyleLbl="node1" presStyleIdx="0" presStyleCnt="4"/>
      <dgm:spPr/>
    </dgm:pt>
    <dgm:pt modelId="{5ADCDF1F-82C6-A24C-AB08-D6B755A9874D}" type="pres">
      <dgm:prSet presAssocID="{4BA7C1FA-54BA-684C-8CDE-8B67A88357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7B5F02-1C30-7045-A193-B1B7DB626577}" type="pres">
      <dgm:prSet presAssocID="{4BA7C1FA-54BA-684C-8CDE-8B67A8835785}" presName="negativeSpace" presStyleCnt="0"/>
      <dgm:spPr/>
    </dgm:pt>
    <dgm:pt modelId="{55FCA103-D1E6-9D44-9C97-D07AB8143A0B}" type="pres">
      <dgm:prSet presAssocID="{4BA7C1FA-54BA-684C-8CDE-8B67A8835785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accent6"/>
          </a:solidFill>
        </a:ln>
      </dgm:spPr>
    </dgm:pt>
    <dgm:pt modelId="{D80D8846-32FB-B34A-8B9A-A65BFA1AEB6C}" type="pres">
      <dgm:prSet presAssocID="{A913A1B9-8124-724E-97F4-42F26C073FEC}" presName="spaceBetweenRectangles" presStyleCnt="0"/>
      <dgm:spPr/>
    </dgm:pt>
    <dgm:pt modelId="{D42C6A19-A75A-F14C-9060-0369DA516357}" type="pres">
      <dgm:prSet presAssocID="{C9B24A57-692F-B44E-B830-252FDFA2760B}" presName="parentLin" presStyleCnt="0"/>
      <dgm:spPr/>
    </dgm:pt>
    <dgm:pt modelId="{AB72F37F-B212-D043-A9BE-95328C15AE07}" type="pres">
      <dgm:prSet presAssocID="{C9B24A57-692F-B44E-B830-252FDFA2760B}" presName="parentLeftMargin" presStyleLbl="node1" presStyleIdx="1" presStyleCnt="4"/>
      <dgm:spPr/>
    </dgm:pt>
    <dgm:pt modelId="{7771BCDC-211A-5D4A-8FA5-9D912E0A1F82}" type="pres">
      <dgm:prSet presAssocID="{C9B24A57-692F-B44E-B830-252FDFA2760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6CB10CF-3AEF-6F49-B0E2-2BB84919C171}" type="pres">
      <dgm:prSet presAssocID="{C9B24A57-692F-B44E-B830-252FDFA2760B}" presName="negativeSpace" presStyleCnt="0"/>
      <dgm:spPr/>
    </dgm:pt>
    <dgm:pt modelId="{53B33DAD-EB56-134D-815B-8DAFB495656E}" type="pres">
      <dgm:prSet presAssocID="{C9B24A57-692F-B44E-B830-252FDFA2760B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  <dgm:pt modelId="{FF942D7A-1C65-F743-96D5-25BE97BB3A26}" type="pres">
      <dgm:prSet presAssocID="{15F6D868-EAB6-7C45-B575-932F03FDFEA1}" presName="spaceBetweenRectangles" presStyleCnt="0"/>
      <dgm:spPr/>
    </dgm:pt>
    <dgm:pt modelId="{6458D14C-8A3D-174C-BECE-9E8642B6987D}" type="pres">
      <dgm:prSet presAssocID="{F1293734-F751-8248-8668-61F483B2BC00}" presName="parentLin" presStyleCnt="0"/>
      <dgm:spPr/>
    </dgm:pt>
    <dgm:pt modelId="{4A2E2A67-7B96-2B4E-A5A4-676F2C4368D6}" type="pres">
      <dgm:prSet presAssocID="{F1293734-F751-8248-8668-61F483B2BC00}" presName="parentLeftMargin" presStyleLbl="node1" presStyleIdx="2" presStyleCnt="4"/>
      <dgm:spPr/>
    </dgm:pt>
    <dgm:pt modelId="{8DE63FA4-6B3A-B34A-9EA7-52D3949F2E04}" type="pres">
      <dgm:prSet presAssocID="{F1293734-F751-8248-8668-61F483B2BC0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F6D39B4-2F7E-2E4F-B394-A306F6DD7EA5}" type="pres">
      <dgm:prSet presAssocID="{F1293734-F751-8248-8668-61F483B2BC00}" presName="negativeSpace" presStyleCnt="0"/>
      <dgm:spPr/>
    </dgm:pt>
    <dgm:pt modelId="{37DE597D-7D2E-C249-A156-206A38E2F58A}" type="pres">
      <dgm:prSet presAssocID="{F1293734-F751-8248-8668-61F483B2BC00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7030A0"/>
          </a:solidFill>
        </a:ln>
      </dgm:spPr>
    </dgm:pt>
  </dgm:ptLst>
  <dgm:cxnLst>
    <dgm:cxn modelId="{FD351224-051C-B44E-87BC-4CAFC3C359FB}" type="presOf" srcId="{491FD3A1-9364-134B-A26E-8065476A13DD}" destId="{20B955AA-AAB0-D14D-8827-AB197843B8EB}" srcOrd="0" destOrd="0" presId="urn:microsoft.com/office/officeart/2005/8/layout/list1"/>
    <dgm:cxn modelId="{2025B524-B189-174B-BC16-3ED3A273731B}" type="presOf" srcId="{C9B24A57-692F-B44E-B830-252FDFA2760B}" destId="{7771BCDC-211A-5D4A-8FA5-9D912E0A1F82}" srcOrd="1" destOrd="0" presId="urn:microsoft.com/office/officeart/2005/8/layout/list1"/>
    <dgm:cxn modelId="{44B29F26-FB47-C344-AE49-7B861D73F1FE}" type="presOf" srcId="{5D49398C-FFA1-ED49-BF80-E03896EF376A}" destId="{79378885-9F2A-1B46-B342-E0F70DB3398B}" srcOrd="1" destOrd="0" presId="urn:microsoft.com/office/officeart/2005/8/layout/list1"/>
    <dgm:cxn modelId="{65B0094E-E143-864F-9784-17AD3E4FFF90}" srcId="{491FD3A1-9364-134B-A26E-8065476A13DD}" destId="{C9B24A57-692F-B44E-B830-252FDFA2760B}" srcOrd="2" destOrd="0" parTransId="{D6F4CBB2-2946-D542-8ED5-7A23DF870846}" sibTransId="{15F6D868-EAB6-7C45-B575-932F03FDFEA1}"/>
    <dgm:cxn modelId="{354CA17E-AB5B-9447-B24D-E030F895D89D}" type="presOf" srcId="{F1293734-F751-8248-8668-61F483B2BC00}" destId="{8DE63FA4-6B3A-B34A-9EA7-52D3949F2E04}" srcOrd="1" destOrd="0" presId="urn:microsoft.com/office/officeart/2005/8/layout/list1"/>
    <dgm:cxn modelId="{3D99E78D-755F-F24D-A643-CBE31DB52713}" type="presOf" srcId="{C9B24A57-692F-B44E-B830-252FDFA2760B}" destId="{AB72F37F-B212-D043-A9BE-95328C15AE07}" srcOrd="0" destOrd="0" presId="urn:microsoft.com/office/officeart/2005/8/layout/list1"/>
    <dgm:cxn modelId="{2B2A62BF-2304-5E41-924D-749854324590}" type="presOf" srcId="{4BA7C1FA-54BA-684C-8CDE-8B67A8835785}" destId="{5ADCDF1F-82C6-A24C-AB08-D6B755A9874D}" srcOrd="1" destOrd="0" presId="urn:microsoft.com/office/officeart/2005/8/layout/list1"/>
    <dgm:cxn modelId="{9D282ADB-604E-2348-AEB9-E79F96EE5E12}" srcId="{491FD3A1-9364-134B-A26E-8065476A13DD}" destId="{4BA7C1FA-54BA-684C-8CDE-8B67A8835785}" srcOrd="1" destOrd="0" parTransId="{DE022972-06C3-B34C-AC5F-987C85FAAE78}" sibTransId="{A913A1B9-8124-724E-97F4-42F26C073FEC}"/>
    <dgm:cxn modelId="{5AD962E8-542A-3D4B-B2BD-AA06CB45CE7B}" type="presOf" srcId="{5D49398C-FFA1-ED49-BF80-E03896EF376A}" destId="{36E3F93B-C4CF-ED45-B582-B8CF8675BCBF}" srcOrd="0" destOrd="0" presId="urn:microsoft.com/office/officeart/2005/8/layout/list1"/>
    <dgm:cxn modelId="{CB991FEF-162B-D240-9DDF-74446E2EC779}" srcId="{491FD3A1-9364-134B-A26E-8065476A13DD}" destId="{F1293734-F751-8248-8668-61F483B2BC00}" srcOrd="3" destOrd="0" parTransId="{95BCA161-B14D-D848-8D8A-AFD9B8BBD00C}" sibTransId="{C73942B5-3667-8C48-B1C3-8EDADF824DBE}"/>
    <dgm:cxn modelId="{BF6398F4-B206-134B-B1A8-81FB9BBF0387}" type="presOf" srcId="{F1293734-F751-8248-8668-61F483B2BC00}" destId="{4A2E2A67-7B96-2B4E-A5A4-676F2C4368D6}" srcOrd="0" destOrd="0" presId="urn:microsoft.com/office/officeart/2005/8/layout/list1"/>
    <dgm:cxn modelId="{3F99CBF4-74B0-BB47-89C1-04A69459DB56}" srcId="{491FD3A1-9364-134B-A26E-8065476A13DD}" destId="{5D49398C-FFA1-ED49-BF80-E03896EF376A}" srcOrd="0" destOrd="0" parTransId="{08E64433-8A5B-FA44-B9CB-807E5969E80F}" sibTransId="{E205A912-B68A-B24A-8ACD-3E99B8B93772}"/>
    <dgm:cxn modelId="{51508BF6-7C2A-0C43-9897-4724ABA88E14}" type="presOf" srcId="{4BA7C1FA-54BA-684C-8CDE-8B67A8835785}" destId="{61434B50-BA73-1543-BB05-8F0CA18A93ED}" srcOrd="0" destOrd="0" presId="urn:microsoft.com/office/officeart/2005/8/layout/list1"/>
    <dgm:cxn modelId="{A924DA18-4AE6-BE4E-8590-48336306D237}" type="presParOf" srcId="{20B955AA-AAB0-D14D-8827-AB197843B8EB}" destId="{6E349AF9-A740-6C4E-82B5-BF9ACD9A270E}" srcOrd="0" destOrd="0" presId="urn:microsoft.com/office/officeart/2005/8/layout/list1"/>
    <dgm:cxn modelId="{C272C43D-7801-8743-AE6B-00B8FA3D2B78}" type="presParOf" srcId="{6E349AF9-A740-6C4E-82B5-BF9ACD9A270E}" destId="{36E3F93B-C4CF-ED45-B582-B8CF8675BCBF}" srcOrd="0" destOrd="0" presId="urn:microsoft.com/office/officeart/2005/8/layout/list1"/>
    <dgm:cxn modelId="{7514A4B5-6AAC-FC4C-A0A9-165B1AF942EE}" type="presParOf" srcId="{6E349AF9-A740-6C4E-82B5-BF9ACD9A270E}" destId="{79378885-9F2A-1B46-B342-E0F70DB3398B}" srcOrd="1" destOrd="0" presId="urn:microsoft.com/office/officeart/2005/8/layout/list1"/>
    <dgm:cxn modelId="{28D991AC-02B2-6C4C-8470-67AC1C96C858}" type="presParOf" srcId="{20B955AA-AAB0-D14D-8827-AB197843B8EB}" destId="{30EA4DB7-68DA-DD4D-BD9D-078E930F98F2}" srcOrd="1" destOrd="0" presId="urn:microsoft.com/office/officeart/2005/8/layout/list1"/>
    <dgm:cxn modelId="{A29B4BF8-FE49-9045-9F10-1D705AFBF7AE}" type="presParOf" srcId="{20B955AA-AAB0-D14D-8827-AB197843B8EB}" destId="{40EA7EA2-2F01-034E-ADBC-C6F3914D6186}" srcOrd="2" destOrd="0" presId="urn:microsoft.com/office/officeart/2005/8/layout/list1"/>
    <dgm:cxn modelId="{EF39E88C-D25D-3245-9EEB-6281932799E8}" type="presParOf" srcId="{20B955AA-AAB0-D14D-8827-AB197843B8EB}" destId="{CB1FB9C9-C2F6-6644-A603-D16083CA4C5D}" srcOrd="3" destOrd="0" presId="urn:microsoft.com/office/officeart/2005/8/layout/list1"/>
    <dgm:cxn modelId="{DF69096A-CF56-6241-9707-4999EC2D9619}" type="presParOf" srcId="{20B955AA-AAB0-D14D-8827-AB197843B8EB}" destId="{28C3C403-7388-C542-8EA8-51287C43D745}" srcOrd="4" destOrd="0" presId="urn:microsoft.com/office/officeart/2005/8/layout/list1"/>
    <dgm:cxn modelId="{5B4D209E-C569-9043-8A66-847A0BE088AF}" type="presParOf" srcId="{28C3C403-7388-C542-8EA8-51287C43D745}" destId="{61434B50-BA73-1543-BB05-8F0CA18A93ED}" srcOrd="0" destOrd="0" presId="urn:microsoft.com/office/officeart/2005/8/layout/list1"/>
    <dgm:cxn modelId="{A0C19CA5-1302-7E4B-BC09-93DDE187AD05}" type="presParOf" srcId="{28C3C403-7388-C542-8EA8-51287C43D745}" destId="{5ADCDF1F-82C6-A24C-AB08-D6B755A9874D}" srcOrd="1" destOrd="0" presId="urn:microsoft.com/office/officeart/2005/8/layout/list1"/>
    <dgm:cxn modelId="{FB5A3B2E-3098-B644-8A2E-4375B878AD4A}" type="presParOf" srcId="{20B955AA-AAB0-D14D-8827-AB197843B8EB}" destId="{3F7B5F02-1C30-7045-A193-B1B7DB626577}" srcOrd="5" destOrd="0" presId="urn:microsoft.com/office/officeart/2005/8/layout/list1"/>
    <dgm:cxn modelId="{2600CAF7-689E-814B-ABB7-4CDB710E3227}" type="presParOf" srcId="{20B955AA-AAB0-D14D-8827-AB197843B8EB}" destId="{55FCA103-D1E6-9D44-9C97-D07AB8143A0B}" srcOrd="6" destOrd="0" presId="urn:microsoft.com/office/officeart/2005/8/layout/list1"/>
    <dgm:cxn modelId="{18D2D43F-88AE-724B-8F52-3440A0E60A97}" type="presParOf" srcId="{20B955AA-AAB0-D14D-8827-AB197843B8EB}" destId="{D80D8846-32FB-B34A-8B9A-A65BFA1AEB6C}" srcOrd="7" destOrd="0" presId="urn:microsoft.com/office/officeart/2005/8/layout/list1"/>
    <dgm:cxn modelId="{A939D6B5-1BD9-7149-951A-C99F20B419C6}" type="presParOf" srcId="{20B955AA-AAB0-D14D-8827-AB197843B8EB}" destId="{D42C6A19-A75A-F14C-9060-0369DA516357}" srcOrd="8" destOrd="0" presId="urn:microsoft.com/office/officeart/2005/8/layout/list1"/>
    <dgm:cxn modelId="{B9B3E50F-5371-F349-9E1D-CAF934A55E3A}" type="presParOf" srcId="{D42C6A19-A75A-F14C-9060-0369DA516357}" destId="{AB72F37F-B212-D043-A9BE-95328C15AE07}" srcOrd="0" destOrd="0" presId="urn:microsoft.com/office/officeart/2005/8/layout/list1"/>
    <dgm:cxn modelId="{B88FD241-2B69-1E47-937B-FA8F2CFDCAB6}" type="presParOf" srcId="{D42C6A19-A75A-F14C-9060-0369DA516357}" destId="{7771BCDC-211A-5D4A-8FA5-9D912E0A1F82}" srcOrd="1" destOrd="0" presId="urn:microsoft.com/office/officeart/2005/8/layout/list1"/>
    <dgm:cxn modelId="{23FD8BF5-000F-DA41-BECE-07B7D4BA3E0E}" type="presParOf" srcId="{20B955AA-AAB0-D14D-8827-AB197843B8EB}" destId="{A6CB10CF-3AEF-6F49-B0E2-2BB84919C171}" srcOrd="9" destOrd="0" presId="urn:microsoft.com/office/officeart/2005/8/layout/list1"/>
    <dgm:cxn modelId="{0449770B-411E-6B42-9777-C1A8E0489724}" type="presParOf" srcId="{20B955AA-AAB0-D14D-8827-AB197843B8EB}" destId="{53B33DAD-EB56-134D-815B-8DAFB495656E}" srcOrd="10" destOrd="0" presId="urn:microsoft.com/office/officeart/2005/8/layout/list1"/>
    <dgm:cxn modelId="{DC657860-6B4F-0A40-8556-69DD68A6604F}" type="presParOf" srcId="{20B955AA-AAB0-D14D-8827-AB197843B8EB}" destId="{FF942D7A-1C65-F743-96D5-25BE97BB3A26}" srcOrd="11" destOrd="0" presId="urn:microsoft.com/office/officeart/2005/8/layout/list1"/>
    <dgm:cxn modelId="{D575D7B3-FCC5-A14B-8608-2869C1289669}" type="presParOf" srcId="{20B955AA-AAB0-D14D-8827-AB197843B8EB}" destId="{6458D14C-8A3D-174C-BECE-9E8642B6987D}" srcOrd="12" destOrd="0" presId="urn:microsoft.com/office/officeart/2005/8/layout/list1"/>
    <dgm:cxn modelId="{061267A8-B74E-6246-B506-75E98AD6AC84}" type="presParOf" srcId="{6458D14C-8A3D-174C-BECE-9E8642B6987D}" destId="{4A2E2A67-7B96-2B4E-A5A4-676F2C4368D6}" srcOrd="0" destOrd="0" presId="urn:microsoft.com/office/officeart/2005/8/layout/list1"/>
    <dgm:cxn modelId="{AD84A115-940D-D242-BD3C-4F08F9EEE342}" type="presParOf" srcId="{6458D14C-8A3D-174C-BECE-9E8642B6987D}" destId="{8DE63FA4-6B3A-B34A-9EA7-52D3949F2E04}" srcOrd="1" destOrd="0" presId="urn:microsoft.com/office/officeart/2005/8/layout/list1"/>
    <dgm:cxn modelId="{D72A770F-94E3-2E44-82F3-DFDC6A2E9E06}" type="presParOf" srcId="{20B955AA-AAB0-D14D-8827-AB197843B8EB}" destId="{0F6D39B4-2F7E-2E4F-B394-A306F6DD7EA5}" srcOrd="13" destOrd="0" presId="urn:microsoft.com/office/officeart/2005/8/layout/list1"/>
    <dgm:cxn modelId="{1642630A-FF47-7C47-9FDF-971509AC6D0B}" type="presParOf" srcId="{20B955AA-AAB0-D14D-8827-AB197843B8EB}" destId="{37DE597D-7D2E-C249-A156-206A38E2F58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A7EA2-2F01-034E-ADBC-C6F3914D6186}">
      <dsp:nvSpPr>
        <dsp:cNvPr id="0" name=""/>
        <dsp:cNvSpPr/>
      </dsp:nvSpPr>
      <dsp:spPr>
        <a:xfrm>
          <a:off x="0" y="454500"/>
          <a:ext cx="80832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78885-9F2A-1B46-B342-E0F70DB3398B}">
      <dsp:nvSpPr>
        <dsp:cNvPr id="0" name=""/>
        <dsp:cNvSpPr/>
      </dsp:nvSpPr>
      <dsp:spPr>
        <a:xfrm>
          <a:off x="404164" y="85500"/>
          <a:ext cx="5658307" cy="738000"/>
        </a:xfrm>
        <a:prstGeom prst="roundRect">
          <a:avLst/>
        </a:prstGeom>
        <a:solidFill>
          <a:srgbClr val="AA8C5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71" tIns="0" rIns="21387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KaiTi" panose="02010609060101010101" pitchFamily="49" charset="-122"/>
              <a:ea typeface="KaiTi" panose="02010609060101010101" pitchFamily="49" charset="-122"/>
            </a:rPr>
            <a:t>一，</a:t>
          </a:r>
          <a:r>
            <a:rPr lang="zh-TW" sz="2800" b="1" kern="1200" dirty="0">
              <a:latin typeface="KaiTi" panose="02010609060101010101" pitchFamily="49" charset="-122"/>
              <a:ea typeface="KaiTi" panose="02010609060101010101" pitchFamily="49" charset="-122"/>
            </a:rPr>
            <a:t>以色列是神造作的國家</a:t>
          </a:r>
          <a:endParaRPr lang="en-US" sz="28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440190" y="121526"/>
        <a:ext cx="5586255" cy="665948"/>
      </dsp:txXfrm>
    </dsp:sp>
    <dsp:sp modelId="{55FCA103-D1E6-9D44-9C97-D07AB8143A0B}">
      <dsp:nvSpPr>
        <dsp:cNvPr id="0" name=""/>
        <dsp:cNvSpPr/>
      </dsp:nvSpPr>
      <dsp:spPr>
        <a:xfrm>
          <a:off x="0" y="1588500"/>
          <a:ext cx="80832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CDF1F-82C6-A24C-AB08-D6B755A9874D}">
      <dsp:nvSpPr>
        <dsp:cNvPr id="0" name=""/>
        <dsp:cNvSpPr/>
      </dsp:nvSpPr>
      <dsp:spPr>
        <a:xfrm>
          <a:off x="404164" y="1219500"/>
          <a:ext cx="5658307" cy="738000"/>
        </a:xfrm>
        <a:prstGeom prst="roundRect">
          <a:avLst/>
        </a:prstGeom>
        <a:solidFill>
          <a:schemeClr val="accent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71" tIns="0" rIns="21387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KaiTi" panose="02010609060101010101" pitchFamily="49" charset="-122"/>
              <a:ea typeface="KaiTi" panose="02010609060101010101" pitchFamily="49" charset="-122"/>
            </a:rPr>
            <a:t>二，</a:t>
          </a:r>
          <a:r>
            <a:rPr lang="zh-TW" sz="2800" b="1" kern="1200" dirty="0">
              <a:latin typeface="KaiTi" panose="02010609060101010101" pitchFamily="49" charset="-122"/>
              <a:ea typeface="KaiTi" panose="02010609060101010101" pitchFamily="49" charset="-122"/>
            </a:rPr>
            <a:t>以色列是神的見證人</a:t>
          </a:r>
          <a:endParaRPr lang="en-US" sz="28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440190" y="1255526"/>
        <a:ext cx="5586255" cy="665948"/>
      </dsp:txXfrm>
    </dsp:sp>
    <dsp:sp modelId="{53B33DAD-EB56-134D-815B-8DAFB495656E}">
      <dsp:nvSpPr>
        <dsp:cNvPr id="0" name=""/>
        <dsp:cNvSpPr/>
      </dsp:nvSpPr>
      <dsp:spPr>
        <a:xfrm>
          <a:off x="0" y="2722500"/>
          <a:ext cx="80832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1BCDC-211A-5D4A-8FA5-9D912E0A1F82}">
      <dsp:nvSpPr>
        <dsp:cNvPr id="0" name=""/>
        <dsp:cNvSpPr/>
      </dsp:nvSpPr>
      <dsp:spPr>
        <a:xfrm>
          <a:off x="404164" y="2353500"/>
          <a:ext cx="5658307" cy="738000"/>
        </a:xfrm>
        <a:prstGeom prst="roundRect">
          <a:avLst/>
        </a:prstGeom>
        <a:solidFill>
          <a:srgbClr val="3B6AF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71" tIns="0" rIns="21387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ea"/>
            <a:buNone/>
          </a:pPr>
          <a:r>
            <a:rPr lang="zh-TW" altLang="en-US" sz="28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三，</a:t>
          </a:r>
          <a:r>
            <a:rPr lang="zh-TW" sz="28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以色列人的罪</a:t>
          </a:r>
          <a:endParaRPr lang="en-US" sz="2800" b="1" kern="1200" dirty="0">
            <a:solidFill>
              <a:schemeClr val="bg1"/>
            </a:solidFill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440190" y="2389526"/>
        <a:ext cx="5586255" cy="665948"/>
      </dsp:txXfrm>
    </dsp:sp>
    <dsp:sp modelId="{37DE597D-7D2E-C249-A156-206A38E2F58A}">
      <dsp:nvSpPr>
        <dsp:cNvPr id="0" name=""/>
        <dsp:cNvSpPr/>
      </dsp:nvSpPr>
      <dsp:spPr>
        <a:xfrm>
          <a:off x="0" y="3856500"/>
          <a:ext cx="808329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63FA4-6B3A-B34A-9EA7-52D3949F2E04}">
      <dsp:nvSpPr>
        <dsp:cNvPr id="0" name=""/>
        <dsp:cNvSpPr/>
      </dsp:nvSpPr>
      <dsp:spPr>
        <a:xfrm>
          <a:off x="404164" y="3487500"/>
          <a:ext cx="5658307" cy="738000"/>
        </a:xfrm>
        <a:prstGeom prst="roundRect">
          <a:avLst/>
        </a:prstGeom>
        <a:solidFill>
          <a:srgbClr val="9D40F0"/>
        </a:solidFill>
        <a:ln w="15875" cap="rnd" cmpd="sng" algn="ctr">
          <a:solidFill>
            <a:srgbClr val="8E3C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871" tIns="0" rIns="21387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ea"/>
            <a:buNone/>
          </a:pPr>
          <a:r>
            <a:rPr lang="zh-TW" altLang="en-US" sz="2800" b="1" kern="1200" dirty="0">
              <a:latin typeface="KaiTi" panose="02010609060101010101" pitchFamily="49" charset="-122"/>
              <a:ea typeface="KaiTi" panose="02010609060101010101" pitchFamily="49" charset="-122"/>
            </a:rPr>
            <a:t>四，</a:t>
          </a:r>
          <a:r>
            <a:rPr lang="zh-TW" sz="2800" b="1" kern="1200" dirty="0">
              <a:latin typeface="KaiTi" panose="02010609060101010101" pitchFamily="49" charset="-122"/>
              <a:ea typeface="KaiTi" panose="02010609060101010101" pitchFamily="49" charset="-122"/>
            </a:rPr>
            <a:t>神饒恕以色列</a:t>
          </a:r>
          <a:endParaRPr lang="en-US" sz="28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440190" y="3523526"/>
        <a:ext cx="5586255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F2FDD-D219-7C44-A703-341D07F83B8D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E1DFD-6AC0-8C43-960E-793C58E1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8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E1DFD-6AC0-8C43-960E-793C58E18C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3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6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1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226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2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496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7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8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5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7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3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0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1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6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9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ED46-7318-B54B-8CBC-7078025B4B33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2805B2-08B5-0E4A-8BB3-F5351F93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9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zh-hant.theologyofwork.org/index.php/old-testament/exodus-and-work/israel-at-mount-sinai-exodus-191-4038/instructions-about-work-exodus-201-17-and-211-239/the-ten-commandments-exodus-201-17/you-shall-have-no-other-gods-before-me-exodus-20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7D8E4E-5081-9A4B-B47C-260FC862E353}"/>
              </a:ext>
            </a:extLst>
          </p:cNvPr>
          <p:cNvSpPr txBox="1"/>
          <p:nvPr/>
        </p:nvSpPr>
        <p:spPr>
          <a:xfrm>
            <a:off x="2833512" y="1344705"/>
            <a:ext cx="640912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2023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秋季主日學第</a:t>
            </a:r>
            <a:r>
              <a:rPr 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耶和華救贖，以色列歸回</a:t>
            </a:r>
            <a:endParaRPr lang="en-US" altLang="zh-TW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以賽亞書</a:t>
            </a: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43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～</a:t>
            </a: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45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2C86E-5C10-6D42-BB42-3F6F0871D4FA}"/>
              </a:ext>
            </a:extLst>
          </p:cNvPr>
          <p:cNvSpPr txBox="1"/>
          <p:nvPr/>
        </p:nvSpPr>
        <p:spPr>
          <a:xfrm>
            <a:off x="4523880" y="5396754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Rebecca</a:t>
            </a:r>
            <a:r>
              <a:rPr lang="zh-TW" altLang="en-US" dirty="0">
                <a:latin typeface="Comic Sans MS" panose="030F0902030302020204" pitchFamily="66" charset="0"/>
              </a:rPr>
              <a:t> </a:t>
            </a:r>
            <a:r>
              <a:rPr lang="en-US" altLang="zh-TW" dirty="0">
                <a:latin typeface="Comic Sans MS" panose="030F0902030302020204" pitchFamily="66" charset="0"/>
              </a:rPr>
              <a:t>Song</a:t>
            </a:r>
            <a:r>
              <a:rPr lang="zh-TW" altLang="en-US" dirty="0">
                <a:latin typeface="Comic Sans MS" panose="030F0902030302020204" pitchFamily="66" charset="0"/>
              </a:rPr>
              <a:t> </a:t>
            </a:r>
            <a:r>
              <a:rPr lang="en-US" altLang="zh-TW" dirty="0">
                <a:latin typeface="Comic Sans MS" panose="030F0902030302020204" pitchFamily="66" charset="0"/>
              </a:rPr>
              <a:t>10/01/2023</a:t>
            </a: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6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088043-0010-1246-BBA4-09D750265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441978"/>
              </p:ext>
            </p:extLst>
          </p:nvPr>
        </p:nvGraphicFramePr>
        <p:xfrm>
          <a:off x="823631" y="0"/>
          <a:ext cx="10809216" cy="4540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4608">
                  <a:extLst>
                    <a:ext uri="{9D8B030D-6E8A-4147-A177-3AD203B41FA5}">
                      <a16:colId xmlns:a16="http://schemas.microsoft.com/office/drawing/2014/main" val="998385623"/>
                    </a:ext>
                  </a:extLst>
                </a:gridCol>
                <a:gridCol w="5404608">
                  <a:extLst>
                    <a:ext uri="{9D8B030D-6E8A-4147-A177-3AD203B41FA5}">
                      <a16:colId xmlns:a16="http://schemas.microsoft.com/office/drawing/2014/main" val="1615925088"/>
                    </a:ext>
                  </a:extLst>
                </a:gridCol>
              </a:tblGrid>
              <a:tr h="70387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三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，以色列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人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的罪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621161"/>
                  </a:ext>
                </a:extLst>
              </a:tr>
              <a:tr h="513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43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章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（厭煩神）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44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章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（拜偶像）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60572"/>
                  </a:ext>
                </a:extLst>
              </a:tr>
              <a:tr h="33146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1" dirty="0">
                        <a:solidFill>
                          <a:srgbClr val="00009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b="0" u="sng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雅各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啊，你並沒有求告我；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u="sng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以色列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啊，你倒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厭煩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我。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en-US" sz="20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你沒有將你的羊帶來給我作燔祭，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也沒有用祭物尊敬我；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我沒有因供物使你服勞，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也沒有因乳香使你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厭煩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。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en-US" sz="20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你沒有用銀子為我買菖蒲，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也沒有用祭物的脂油使我飽足；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倒使我因你的罪惡服勞，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使我因你的罪孽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厭煩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PMingLiU" panose="02020500000000000000" pitchFamily="18" charset="-120"/>
                        </a:rPr>
                        <a:t>。</a:t>
                      </a:r>
                      <a:endParaRPr lang="en-US" altLang="zh-TW" sz="2000" b="0" dirty="0">
                        <a:solidFill>
                          <a:srgbClr val="00009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1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2000" b="1" i="1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000" b="1" i="1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zh-TW" sz="2000" b="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節</a:t>
                      </a:r>
                      <a:endParaRPr lang="en-US" sz="2000" b="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="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PMingLiU" panose="02020500000000000000" pitchFamily="18" charset="-120"/>
                        </a:rPr>
                        <a:t>以色列百姓製造敬拜虛無的偶像，愚蠢而荒謬，神嘲笑他們，他們被欺哄被蒙蔽</a:t>
                      </a:r>
                      <a:endParaRPr lang="en-US" sz="2000" b="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rgbClr val="7030A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聖經中三卷大先知書以賽亞書，耶利米書，以西結書，論拜偶像的篇幅都相當的多，以賽亞書中指責拜偶像的言詞，更是特別嚴厲。</a:t>
                      </a:r>
                      <a:endParaRPr lang="en-US" sz="2000" kern="1200" dirty="0">
                        <a:solidFill>
                          <a:srgbClr val="7030A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5528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FFE502-36E3-BA46-8EB2-21173A732FAF}"/>
              </a:ext>
            </a:extLst>
          </p:cNvPr>
          <p:cNvSpPr txBox="1"/>
          <p:nvPr/>
        </p:nvSpPr>
        <p:spPr>
          <a:xfrm>
            <a:off x="823631" y="4919008"/>
            <a:ext cx="10809216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賽 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2:8</a:t>
            </a:r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～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他們的地滿了偶像；他們跪拜自己手所造的，就是自己指頭所作的。卑賤人屈膝；尊責人下跪；所以</a:t>
            </a:r>
            <a:r>
              <a:rPr lang="zh-TW" altLang="en-US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不可饒恕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他們。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何 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4:17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以法蓮親近偶像，</a:t>
            </a:r>
            <a:r>
              <a:rPr lang="zh-TW" altLang="en-US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任憑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他罷。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結 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20:39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以色列啊！至於你們，主耶和華如此說：「從此以後，若不聽從我，就</a:t>
            </a:r>
            <a:r>
              <a:rPr lang="zh-TW" altLang="en-US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任憑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你去事奉偶像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…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徒 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7:42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神就轉臉不顧，</a:t>
            </a:r>
            <a:r>
              <a:rPr lang="zh-TW" altLang="en-US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任憑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他們事奉天上的日、月、星辰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9502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10D630-B7E7-9B48-9ADF-4E7CEA94B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304007"/>
              </p:ext>
            </p:extLst>
          </p:nvPr>
        </p:nvGraphicFramePr>
        <p:xfrm>
          <a:off x="878495" y="1225296"/>
          <a:ext cx="10809216" cy="4576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4608">
                  <a:extLst>
                    <a:ext uri="{9D8B030D-6E8A-4147-A177-3AD203B41FA5}">
                      <a16:colId xmlns:a16="http://schemas.microsoft.com/office/drawing/2014/main" val="998385623"/>
                    </a:ext>
                  </a:extLst>
                </a:gridCol>
                <a:gridCol w="5404608">
                  <a:extLst>
                    <a:ext uri="{9D8B030D-6E8A-4147-A177-3AD203B41FA5}">
                      <a16:colId xmlns:a16="http://schemas.microsoft.com/office/drawing/2014/main" val="1615925088"/>
                    </a:ext>
                  </a:extLst>
                </a:gridCol>
              </a:tblGrid>
              <a:tr h="47548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四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神饒恕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以色列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62116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43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44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60572"/>
                  </a:ext>
                </a:extLst>
              </a:tr>
              <a:tr h="3661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1" dirty="0">
                        <a:solidFill>
                          <a:srgbClr val="00009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b="0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惟有我為自己的緣故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塗抹你的過犯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；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我也不記念你的罪惡。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endParaRPr lang="en-US" sz="2000" b="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你要提醒我，你我可以一同辯論；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你可以將</a:t>
                      </a:r>
                      <a: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你的理</a:t>
                      </a:r>
                      <a: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陳明，自顯為義。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en-US" sz="20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你的始祖犯罪；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你的師傅違背我。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en-US" sz="20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所以，我要辱沒聖所的首領，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使</a:t>
                      </a:r>
                      <a:r>
                        <a:rPr lang="zh-TW" sz="2000" b="0" u="sng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雅各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成為咒詛，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使</a:t>
                      </a:r>
                      <a:r>
                        <a:rPr lang="zh-TW" sz="2000" b="0" u="sng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以色列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成為辱罵。 </a:t>
                      </a:r>
                      <a:endParaRPr lang="en-US" sz="2000" b="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1" dirty="0">
                        <a:solidFill>
                          <a:srgbClr val="00009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我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塗抹了你的過犯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，像厚雲</a:t>
                      </a:r>
                      <a: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消散</a:t>
                      </a:r>
                      <a: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；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我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塗抹了你的罪惡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，如薄雲</a:t>
                      </a:r>
                      <a: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滅沒</a:t>
                      </a:r>
                      <a: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。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你當歸向我，因我救贖了你。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en-US" sz="20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2000" b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諸天哪，應當歌唱，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因為耶和華做成這事。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地的深處啊，應當歡呼；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眾山應當發聲歌唱；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樹林和其中所有的樹都當如此！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因為耶和華救贖了</a:t>
                      </a:r>
                      <a:r>
                        <a:rPr lang="zh-TW" sz="2000" b="0" u="sng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雅各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， </a:t>
                      </a:r>
                      <a:br>
                        <a:rPr lang="en-US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並要因</a:t>
                      </a:r>
                      <a:r>
                        <a:rPr lang="zh-TW" sz="2000" b="0" u="sng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以色列</a:t>
                      </a:r>
                      <a:r>
                        <a:rPr lang="zh-TW" sz="20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榮耀自己。 </a:t>
                      </a:r>
                      <a:endParaRPr lang="en-US" sz="2000" b="0" dirty="0"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55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07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F3B55E-B744-6143-B46A-0093AB873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288657"/>
              </p:ext>
            </p:extLst>
          </p:nvPr>
        </p:nvGraphicFramePr>
        <p:xfrm>
          <a:off x="787055" y="452678"/>
          <a:ext cx="10809216" cy="5978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4608">
                  <a:extLst>
                    <a:ext uri="{9D8B030D-6E8A-4147-A177-3AD203B41FA5}">
                      <a16:colId xmlns:a16="http://schemas.microsoft.com/office/drawing/2014/main" val="998385623"/>
                    </a:ext>
                  </a:extLst>
                </a:gridCol>
                <a:gridCol w="5404608">
                  <a:extLst>
                    <a:ext uri="{9D8B030D-6E8A-4147-A177-3AD203B41FA5}">
                      <a16:colId xmlns:a16="http://schemas.microsoft.com/office/drawing/2014/main" val="1615925088"/>
                    </a:ext>
                  </a:extLst>
                </a:gridCol>
              </a:tblGrid>
              <a:tr h="73604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對古列的託付（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45:1-13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）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Cyrus /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塞魯士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/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居魯士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/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古列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621161"/>
                  </a:ext>
                </a:extLst>
              </a:tr>
              <a:tr h="5193792">
                <a:tc>
                  <a:txBody>
                    <a:bodyPr/>
                    <a:lstStyle/>
                    <a:p>
                      <a:endParaRPr lang="en-US" sz="1800" b="0" i="1" kern="120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  <a:p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44</a:t>
                      </a:r>
                      <a:r>
                        <a:rPr lang="zh-TW" altLang="en-US" sz="1800" b="0" i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：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28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論</a:t>
                      </a:r>
                      <a:r>
                        <a:rPr lang="zh-TW" altLang="en-US" sz="1800" b="0" u="sng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塞魯士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說：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(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他是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)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我的牧人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， 必成就我所喜悅的， 必下令建造</a:t>
                      </a:r>
                      <a:r>
                        <a:rPr lang="zh-TW" altLang="en-US" sz="1800" b="0" u="sng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耶路撒冷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， 發命立穩聖殿的根基。 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45:1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我－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耶和華所膏的</a:t>
                      </a:r>
                      <a:r>
                        <a:rPr lang="zh-TW" altLang="en-US" sz="1800" b="0" u="sng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塞魯士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； 我攙扶他的右手， 使列國降伏在他面前。 我也要放鬆列王的腰帶， 使城門在他面前敞開， 不得關閉。 我對他如此說： 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我必在你前面行， 修平崎嶇之地。 我必打破銅門， 砍斷鐵閂。 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3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我要將暗中的寶物和隱密的財寶賜給你， 使你知道提名召你的， 就是我－耶和華、</a:t>
                      </a:r>
                      <a:r>
                        <a:rPr lang="zh-TW" altLang="en-US" sz="1800" b="0" u="sng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以色列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的　神。 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4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因我僕人</a:t>
                      </a:r>
                      <a:r>
                        <a:rPr lang="zh-TW" altLang="en-US" sz="1800" b="0" u="sng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雅各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， 我所揀選</a:t>
                      </a:r>
                      <a:r>
                        <a:rPr lang="zh-TW" altLang="en-US" sz="1800" b="0" u="sng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以色列</a:t>
                      </a:r>
                      <a:r>
                        <a:rPr lang="zh-TW" altLang="en-US" sz="1800" b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的緣故， 我就提名召你； 你雖不認識我， 我也加給你名號。</a:t>
                      </a:r>
                      <a:endParaRPr lang="en-US" altLang="zh-TW" sz="1800" b="0" kern="120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  <a:p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  <a:p>
                      <a:r>
                        <a:rPr lang="zh-TW" altLang="en-US" sz="2000" b="1" kern="1200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耶和華的受膏者也就是彌賽亞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 מָשִׁ</a:t>
                      </a:r>
                      <a:r>
                        <a:rPr lang="en-US" sz="20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יח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ַ/maw-</a:t>
                      </a:r>
                      <a:r>
                        <a:rPr lang="en-US" sz="2000" b="1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shee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’-akh</a:t>
                      </a:r>
                      <a:r>
                        <a:rPr lang="zh-TW" altLang="en-US" sz="2000" b="1" kern="1200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」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</a:t>
                      </a:r>
                      <a:endParaRPr lang="en-US" sz="2000" b="0" kern="1200" dirty="0">
                        <a:solidFill>
                          <a:srgbClr val="C0000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44:28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who says of Cyrus, ‘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Comic Sans MS" panose="030F0902030302020204" pitchFamily="66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He is my shepherd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, and he shall fulfill all my purpose’; saying of Jerusalem, ‘She shall be built,’ and of the temple, ‘Your foundation shall be laid.’”</a:t>
                      </a:r>
                    </a:p>
                    <a:p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45:1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Comic Sans MS" panose="030F0902030302020204" pitchFamily="66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Thus says the LORD to his anointed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, to Cyrus, whose right hand I have grasped, to subdue nations before him and to loose the belts of kings, to open doors before him that gates may not be closed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KaiTi" panose="02010609060101010101" pitchFamily="49" charset="-122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5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我是耶和華，在我以外並沒有別神； 除了我以外再沒有　神。 你雖不認識我， 我必給你束腰。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6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從日出之地到日落之處，使人都知道除了我以外，沒有別神。 我是耶和華； 在我以外並沒有別神。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7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FF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我造光，又造暗； 我施平安，又降災禍； 造作這一切的是我－耶和華。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8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 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諸天哪，自上而滴， 穹蒼降下公義； 地面開裂，產出救恩， 使公義一同發生； 這都是我－耶和華所造的。</a:t>
                      </a:r>
                      <a:r>
                        <a:rPr lang="en-US" sz="2000" b="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55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19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8F193D-626C-4940-83C5-0E6E43526BB9}"/>
              </a:ext>
            </a:extLst>
          </p:cNvPr>
          <p:cNvSpPr txBox="1"/>
          <p:nvPr/>
        </p:nvSpPr>
        <p:spPr>
          <a:xfrm>
            <a:off x="1427748" y="1668377"/>
            <a:ext cx="10315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這裡的經文使人產生兩個困惑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外邦君王受膏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zh-TW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耶和華也降禍</a:t>
            </a:r>
            <a:endParaRPr lang="en-US" altLang="zh-TW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r>
              <a:rPr lang="en-US" altLang="zh-TW" sz="3600" b="1" i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45:15</a:t>
            </a:r>
            <a:r>
              <a:rPr lang="zh-TW" altLang="en-US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救主－</a:t>
            </a:r>
            <a:r>
              <a:rPr lang="zh-TW" altLang="en-US" sz="3600" u="sng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以色列</a:t>
            </a:r>
            <a:r>
              <a:rPr lang="zh-TW" altLang="en-US" sz="3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的神啊，你實在是自隱的神</a:t>
            </a:r>
            <a:endParaRPr lang="en-US" sz="36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031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D05D9-AA18-DC45-8B7E-98CF28E78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4697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81CB2C-6718-6D43-B744-4A574751BE7D}"/>
              </a:ext>
            </a:extLst>
          </p:cNvPr>
          <p:cNvSpPr txBox="1"/>
          <p:nvPr/>
        </p:nvSpPr>
        <p:spPr>
          <a:xfrm>
            <a:off x="10387584" y="1305341"/>
            <a:ext cx="167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b="1" dirty="0"/>
              <a:t>伯沙撒的盛宴</a:t>
            </a:r>
            <a:endParaRPr lang="en-US" altLang="zh-TW" b="1" dirty="0"/>
          </a:p>
          <a:p>
            <a:pPr algn="just"/>
            <a:endParaRPr lang="en-US" altLang="zh-TW" dirty="0"/>
          </a:p>
          <a:p>
            <a:pPr algn="just"/>
            <a:r>
              <a:rPr lang="zh-TW" altLang="en-US" dirty="0">
                <a:solidFill>
                  <a:schemeClr val="accent1"/>
                </a:solidFill>
              </a:rPr>
              <a:t>巴比倫王伯沙撒和群臣正宴飲享樂，喧聲震天，待敵軍直闖皇宮，才驚覺大勢已去。伯沙撒被殺。一夜之間，新巴比倫帝國近百年的國祚江山至此終結。（但</a:t>
            </a:r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zh-TW" altLang="en-US" dirty="0">
                <a:solidFill>
                  <a:schemeClr val="accent1"/>
                </a:solidFill>
              </a:rPr>
              <a:t>）</a:t>
            </a:r>
            <a:r>
              <a:rPr lang="en-US" dirty="0">
                <a:solidFill>
                  <a:schemeClr val="accent1"/>
                </a:solidFill>
                <a:effectLst/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2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28CF3-3ED0-CF48-BD2E-C62C1CF9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" y="3346315"/>
            <a:ext cx="5058384" cy="287683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DDC2F-BC35-7649-872A-A7A8FEB45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58"/>
            <a:ext cx="8754894" cy="2918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4425C-2B8E-BA44-A7CA-0A586087F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431" y="3346315"/>
            <a:ext cx="4832484" cy="287683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C17B1D-1D36-BF47-B1EB-B2E160D89773}"/>
              </a:ext>
            </a:extLst>
          </p:cNvPr>
          <p:cNvSpPr txBox="1"/>
          <p:nvPr/>
        </p:nvSpPr>
        <p:spPr>
          <a:xfrm>
            <a:off x="8754894" y="259058"/>
            <a:ext cx="3242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b="1" dirty="0">
                <a:solidFill>
                  <a:srgbClr val="002060"/>
                </a:solidFill>
                <a:effectLst/>
              </a:rPr>
              <a:t>居魯士圓柱現存大英博物館波斯廳，上面刻滿楔形文字的阿卡德語</a:t>
            </a:r>
            <a:r>
              <a:rPr lang="en-US" altLang="zh-TW" sz="1400" b="1" dirty="0">
                <a:solidFill>
                  <a:srgbClr val="002060"/>
                </a:solidFill>
              </a:rPr>
              <a:t>(</a:t>
            </a:r>
            <a:r>
              <a:rPr lang="en-US" sz="1400" b="1" dirty="0">
                <a:solidFill>
                  <a:srgbClr val="002060"/>
                </a:solidFill>
              </a:rPr>
              <a:t>Akkadian</a:t>
            </a:r>
            <a:r>
              <a:rPr lang="en-US" sz="1400" b="1" dirty="0">
                <a:solidFill>
                  <a:srgbClr val="002060"/>
                </a:solidFill>
                <a:effectLst/>
              </a:rPr>
              <a:t>）。</a:t>
            </a:r>
            <a:r>
              <a:rPr lang="zh-TW" altLang="en-US" sz="1400" b="1" dirty="0">
                <a:solidFill>
                  <a:srgbClr val="002060"/>
                </a:solidFill>
                <a:effectLst/>
              </a:rPr>
              <a:t>圓柱上文字講述的內容分兩部分，前半部記述新巴比倫的末代統治者那波尼德</a:t>
            </a:r>
            <a:r>
              <a:rPr lang="zh-TW" altLang="en-US" sz="1400" b="1" dirty="0">
                <a:solidFill>
                  <a:srgbClr val="002060"/>
                </a:solidFill>
              </a:rPr>
              <a:t> </a:t>
            </a:r>
            <a:r>
              <a:rPr lang="zh-TW" altLang="en-US" sz="1400" b="1" dirty="0">
                <a:solidFill>
                  <a:srgbClr val="002060"/>
                </a:solidFill>
                <a:effectLst/>
              </a:rPr>
              <a:t>的不敬神和給民眾帶來的苦難，神聽到民眾抱怨後挑選了居魯士大帝</a:t>
            </a:r>
            <a:r>
              <a:rPr lang="en-US" sz="1400" b="1" dirty="0">
                <a:solidFill>
                  <a:srgbClr val="002060"/>
                </a:solidFill>
                <a:effectLst/>
              </a:rPr>
              <a:t>，</a:t>
            </a:r>
            <a:r>
              <a:rPr lang="zh-TW" altLang="en-US" sz="1400" b="1" dirty="0">
                <a:solidFill>
                  <a:srgbClr val="002060"/>
                </a:solidFill>
                <a:effectLst/>
              </a:rPr>
              <a:t>使其成為新的統治者，民眾重新開始了幸福生活。後半部居魯士以第一人稱提到自己的新稱謂，並多次提到他要照顧巴比倫的異教民眾，使其擺脫疲憊不堪、被奴役的生活；降低以往的重稅，釋放被巴比倫征服和奴役的外族人。</a:t>
            </a:r>
            <a:endParaRPr lang="en-US" sz="1400" dirty="0">
              <a:solidFill>
                <a:srgbClr val="00206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D36BD-D09E-C949-860E-00B1712FDC23}"/>
              </a:ext>
            </a:extLst>
          </p:cNvPr>
          <p:cNvSpPr txBox="1"/>
          <p:nvPr/>
        </p:nvSpPr>
        <p:spPr>
          <a:xfrm>
            <a:off x="10188102" y="3346315"/>
            <a:ext cx="180934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2C16C0"/>
                </a:solidFill>
              </a:rPr>
              <a:t>2018</a:t>
            </a:r>
            <a:r>
              <a:rPr lang="zh-TW" altLang="en-US" sz="1400" dirty="0">
                <a:solidFill>
                  <a:srgbClr val="2C16C0"/>
                </a:solidFill>
              </a:rPr>
              <a:t>年以色列七十週年國慶日，以色列聖殿重建委員會發行一款紀念幣，感謝</a:t>
            </a:r>
            <a:r>
              <a:rPr lang="zh-TW" altLang="en-US" sz="1400" dirty="0">
                <a:solidFill>
                  <a:srgbClr val="2C16C0"/>
                </a:solidFill>
                <a:effectLst/>
              </a:rPr>
              <a:t>川普承認耶路撒冷為以色列首都，把川普的頭像印在了上面。</a:t>
            </a:r>
            <a:endParaRPr lang="en-US" altLang="zh-TW" sz="1400" dirty="0">
              <a:solidFill>
                <a:srgbClr val="2C16C0"/>
              </a:solidFill>
              <a:effectLst/>
            </a:endParaRPr>
          </a:p>
          <a:p>
            <a:r>
              <a:rPr lang="zh-TW" altLang="en-US" sz="1400" dirty="0">
                <a:solidFill>
                  <a:srgbClr val="2C16C0"/>
                </a:solidFill>
                <a:effectLst/>
              </a:rPr>
              <a:t>一位猶太拉比莫迪凱</a:t>
            </a:r>
            <a:r>
              <a:rPr lang="en-US" altLang="zh-TW" sz="1400" dirty="0">
                <a:solidFill>
                  <a:srgbClr val="2C16C0"/>
                </a:solidFill>
                <a:effectLst/>
              </a:rPr>
              <a:t>·</a:t>
            </a:r>
            <a:r>
              <a:rPr lang="zh-TW" altLang="en-US" sz="1400" dirty="0">
                <a:solidFill>
                  <a:srgbClr val="2C16C0"/>
                </a:solidFill>
                <a:effectLst/>
              </a:rPr>
              <a:t>佩爾索夫說，川普承認耶路撒冷為首都，並承諾將把美駐以使館搬到耶路撒冷，足以「</a:t>
            </a:r>
            <a:r>
              <a:rPr lang="zh-TW" altLang="en-US" sz="1400" b="1" dirty="0">
                <a:solidFill>
                  <a:srgbClr val="2C16C0"/>
                </a:solidFill>
                <a:effectLst/>
              </a:rPr>
              <a:t>和居魯士大帝相提並論</a:t>
            </a:r>
            <a:r>
              <a:rPr lang="zh-TW" altLang="en-US" sz="1400" dirty="0">
                <a:solidFill>
                  <a:srgbClr val="2C16C0"/>
                </a:solidFill>
                <a:effectLst/>
              </a:rPr>
              <a:t>」。</a:t>
            </a:r>
            <a:br>
              <a:rPr lang="zh-TW" altLang="en-US" sz="1400" dirty="0">
                <a:solidFill>
                  <a:srgbClr val="2C16C0"/>
                </a:solidFill>
                <a:effectLst/>
              </a:rPr>
            </a:br>
            <a:br>
              <a:rPr lang="zh-TW" altLang="en-US" dirty="0">
                <a:effectLst/>
              </a:rPr>
            </a:br>
            <a:endParaRPr lang="zh-TW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558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72B5A-2391-8246-8C94-C13EB2B8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77053" cy="6814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E9C94-656E-2F44-9A45-DF22012C4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023" y="0"/>
            <a:ext cx="5648934" cy="3774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A2040F-2195-C840-86C9-6331E349A371}"/>
              </a:ext>
            </a:extLst>
          </p:cNvPr>
          <p:cNvSpPr txBox="1"/>
          <p:nvPr/>
        </p:nvSpPr>
        <p:spPr>
          <a:xfrm>
            <a:off x="6160023" y="3951975"/>
            <a:ext cx="5648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上圖：古列大帝之墓，波斯國王，約主前</a:t>
            </a:r>
            <a:r>
              <a:rPr lang="en-US" altLang="zh-TW" dirty="0">
                <a:solidFill>
                  <a:srgbClr val="7030A0"/>
                </a:solidFill>
              </a:rPr>
              <a:t>559-531</a:t>
            </a:r>
            <a:r>
              <a:rPr lang="zh-TW" altLang="en-US" dirty="0">
                <a:solidFill>
                  <a:srgbClr val="7030A0"/>
                </a:solidFill>
              </a:rPr>
              <a:t>年在位，位於伊朗中南部，他的首府帕薩爾加達（</a:t>
            </a:r>
            <a:r>
              <a:rPr lang="en-US" dirty="0">
                <a:solidFill>
                  <a:srgbClr val="7030A0"/>
                </a:solidFill>
              </a:rPr>
              <a:t>Pasargadae）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zh-TW" altLang="en-US" dirty="0">
                <a:solidFill>
                  <a:srgbClr val="2C16C0"/>
                </a:solidFill>
              </a:rPr>
              <a:t>左圖：</a:t>
            </a:r>
            <a:r>
              <a:rPr lang="zh-TW" altLang="en-US" dirty="0">
                <a:solidFill>
                  <a:srgbClr val="2C16C0"/>
                </a:solidFill>
                <a:effectLst/>
              </a:rPr>
              <a:t>居魯士二世，聖經中的古列大帝，是千古以來波斯人引以為傲的一代英主。</a:t>
            </a:r>
          </a:p>
          <a:p>
            <a:r>
              <a:rPr lang="zh-TW" altLang="en-US" dirty="0">
                <a:solidFill>
                  <a:srgbClr val="2C16C0"/>
                </a:solidFill>
                <a:effectLst/>
              </a:rPr>
              <a:t>主前</a:t>
            </a:r>
            <a:r>
              <a:rPr lang="en-US" altLang="zh-TW" dirty="0">
                <a:solidFill>
                  <a:srgbClr val="2C16C0"/>
                </a:solidFill>
              </a:rPr>
              <a:t>539</a:t>
            </a:r>
            <a:r>
              <a:rPr lang="zh-TW" altLang="en-US" dirty="0">
                <a:solidFill>
                  <a:srgbClr val="2C16C0"/>
                </a:solidFill>
                <a:effectLst/>
              </a:rPr>
              <a:t>年，一個標誌著他個人以及境內異族命運的時間座標，在歷史的轉輪前有如洪鐘乍響，古列以帝王之尊下詔，通告全國，釋放所有戰爭囚奴返鄉。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0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EACE5-A238-A546-B3F7-46435072B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953" y="315954"/>
            <a:ext cx="9409346" cy="5115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04F7F1-F21A-F644-A183-14EFF7485225}"/>
              </a:ext>
            </a:extLst>
          </p:cNvPr>
          <p:cNvSpPr txBox="1"/>
          <p:nvPr/>
        </p:nvSpPr>
        <p:spPr>
          <a:xfrm>
            <a:off x="2011681" y="5431536"/>
            <a:ext cx="929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600" dirty="0">
                <a:effectLst/>
              </a:rPr>
              <a:t>波斯第一帝國的最大疆域。阿契美尼德王朝（</a:t>
            </a:r>
            <a:r>
              <a:rPr lang="en-US" sz="1600" dirty="0"/>
              <a:t>Achaemenid Empire</a:t>
            </a:r>
            <a:r>
              <a:rPr lang="en-US" sz="1600" dirty="0">
                <a:effectLst/>
              </a:rPr>
              <a:t>，</a:t>
            </a:r>
            <a:r>
              <a:rPr lang="zh-TW" altLang="en-US" sz="1600" dirty="0">
                <a:effectLst/>
              </a:rPr>
              <a:t>主前</a:t>
            </a:r>
            <a:r>
              <a:rPr lang="en-US" altLang="zh-TW" sz="1600" dirty="0"/>
              <a:t>550</a:t>
            </a:r>
            <a:r>
              <a:rPr lang="zh-TW" altLang="en-US" sz="1600" dirty="0">
                <a:effectLst/>
              </a:rPr>
              <a:t>年－前</a:t>
            </a:r>
            <a:r>
              <a:rPr lang="en-US" altLang="zh-TW" sz="1600" dirty="0"/>
              <a:t>330</a:t>
            </a:r>
            <a:r>
              <a:rPr lang="zh-TW" altLang="en-US" sz="1600" dirty="0">
                <a:effectLst/>
              </a:rPr>
              <a:t>年），也稱波斯第一帝國，是歷史上第一個橫跨歐亞非三洲的帝國。極盛時期的領土疆域東起印度河平原，西至小亞細亞、歐洲的巴爾乾半島的色雷斯，西南至埃及、利比亞、努比亞和阿比西尼亞。主前</a:t>
            </a:r>
            <a:r>
              <a:rPr lang="en-US" altLang="zh-TW" sz="1600" dirty="0"/>
              <a:t>480</a:t>
            </a:r>
            <a:r>
              <a:rPr lang="zh-TW" altLang="en-US" sz="1600" dirty="0">
                <a:effectLst/>
              </a:rPr>
              <a:t>年代大流士一世去世時的波斯帝國，領土面積約為</a:t>
            </a:r>
            <a:r>
              <a:rPr lang="en-US" altLang="zh-TW" sz="1600" dirty="0"/>
              <a:t>600</a:t>
            </a:r>
            <a:r>
              <a:rPr lang="zh-TW" altLang="en-US" sz="1600" dirty="0">
                <a:effectLst/>
              </a:rPr>
              <a:t>萬平方公里，人口峰值約為</a:t>
            </a:r>
            <a:r>
              <a:rPr lang="en-US" altLang="zh-TW" sz="1600" dirty="0"/>
              <a:t>1800</a:t>
            </a:r>
            <a:r>
              <a:rPr lang="zh-TW" altLang="en-US" sz="1600" dirty="0">
                <a:effectLst/>
              </a:rPr>
              <a:t>萬。</a:t>
            </a:r>
          </a:p>
        </p:txBody>
      </p:sp>
    </p:spTree>
    <p:extLst>
      <p:ext uri="{BB962C8B-B14F-4D97-AF65-F5344CB8AC3E}">
        <p14:creationId xmlns:p14="http://schemas.microsoft.com/office/powerpoint/2010/main" val="1223758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9DEC9-BC80-164B-BADF-CEE90A958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94" y="316927"/>
            <a:ext cx="8505770" cy="6376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50B876-B5D1-1D42-9A94-8FBFC70E42A1}"/>
              </a:ext>
            </a:extLst>
          </p:cNvPr>
          <p:cNvSpPr txBox="1"/>
          <p:nvPr/>
        </p:nvSpPr>
        <p:spPr>
          <a:xfrm>
            <a:off x="9235440" y="719263"/>
            <a:ext cx="25237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i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</a:t>
            </a:r>
            <a:r>
              <a:rPr lang="en-US" sz="2400" b="1" i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25:11</a:t>
            </a:r>
            <a:r>
              <a:rPr lang="zh-TW" altLang="en-US" sz="2400" b="1" i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24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這全地必然荒涼，令人驚駭。這些國民要服事巴比倫王七十年。</a:t>
            </a:r>
            <a:r>
              <a:rPr lang="en-US" sz="24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</a:p>
          <a:p>
            <a:r>
              <a:rPr lang="en-US" sz="24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</a:p>
          <a:p>
            <a:r>
              <a:rPr lang="zh-TW" altLang="en-US" sz="2400" b="1" i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 </a:t>
            </a:r>
            <a:r>
              <a:rPr lang="en-US" sz="2400" b="1" i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29:10 </a:t>
            </a:r>
            <a:r>
              <a:rPr lang="zh-TW" altLang="en-US" sz="2400" b="1" i="1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dirty="0">
                <a:solidFill>
                  <a:srgbClr val="00206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耶和華如此說：為巴比倫所定的七十年滿了以後，我要眷顧你們，向你們成就我的恩言，使你們仍回此地。</a:t>
            </a:r>
            <a:endParaRPr lang="en-US" sz="2400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498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20DCFA-1602-6E44-A050-3EB41C8D5ADD}"/>
              </a:ext>
            </a:extLst>
          </p:cNvPr>
          <p:cNvSpPr txBox="1"/>
          <p:nvPr/>
        </p:nvSpPr>
        <p:spPr>
          <a:xfrm>
            <a:off x="1627632" y="1225296"/>
            <a:ext cx="9619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i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43:19</a:t>
            </a:r>
            <a:r>
              <a:rPr lang="zh-TW" altLang="en-US" sz="4400" b="1" i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TW" altLang="en-US" sz="4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看哪，我要做一件新事；如今要發現，你們豈不知道嗎？我必在曠野開道路，在沙漠開江河。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12E9E-2052-FA4A-BA20-D16CCC60482C}"/>
              </a:ext>
            </a:extLst>
          </p:cNvPr>
          <p:cNvSpPr txBox="1"/>
          <p:nvPr/>
        </p:nvSpPr>
        <p:spPr>
          <a:xfrm>
            <a:off x="1627632" y="3730753"/>
            <a:ext cx="9619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將遠遠超過「從前的事、古時的事」（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43: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）。祂不但「在滄海中開道，在大水中開路」（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43: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），也「使曠野有水，使沙漠有河」（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43: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），無論是環境的難處、還是選民的失敗，都不能阻攔神領百姓第二次出埃及，因為這百姓是神為自己所造的，好述說祂的美德（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43: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）。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578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69B42-DA46-AE44-8315-89CD730C8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98" y="-473196"/>
            <a:ext cx="10190336" cy="76390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80F418-05E9-BF4B-B825-868E84D6EC5A}"/>
              </a:ext>
            </a:extLst>
          </p:cNvPr>
          <p:cNvSpPr txBox="1"/>
          <p:nvPr/>
        </p:nvSpPr>
        <p:spPr>
          <a:xfrm>
            <a:off x="9150192" y="490212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（</a:t>
            </a:r>
            <a:r>
              <a:rPr lang="en-US" altLang="zh-TW" dirty="0"/>
              <a:t>53</a:t>
            </a:r>
            <a:r>
              <a:rPr lang="zh-TW" altLang="en-US" dirty="0"/>
              <a:t>章）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F3489-8143-1745-974C-A2AB6152A2E8}"/>
              </a:ext>
            </a:extLst>
          </p:cNvPr>
          <p:cNvSpPr txBox="1"/>
          <p:nvPr/>
        </p:nvSpPr>
        <p:spPr>
          <a:xfrm>
            <a:off x="9368201" y="3346315"/>
            <a:ext cx="697627" cy="400110"/>
          </a:xfrm>
          <a:prstGeom prst="rect">
            <a:avLst/>
          </a:prstGeom>
          <a:solidFill>
            <a:srgbClr val="CA9CF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救贖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2950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88618A-5D39-DE40-B2BA-DE91EA0583E8}"/>
              </a:ext>
            </a:extLst>
          </p:cNvPr>
          <p:cNvSpPr txBox="1"/>
          <p:nvPr/>
        </p:nvSpPr>
        <p:spPr>
          <a:xfrm>
            <a:off x="1353287" y="783483"/>
            <a:ext cx="9743739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1200" b="1" i="1" dirty="0">
              <a:solidFill>
                <a:srgbClr val="2C16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just"/>
            <a:r>
              <a:rPr lang="en-US" sz="2400" b="1" i="1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45:9</a:t>
            </a:r>
            <a:r>
              <a:rPr 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禍哉，那與造他的主爭論的！ 他不過是地上瓦片中的一塊瓦片。 泥土豈可對摶弄它的說：你做甚麼呢？ 所做的物豈可說：你沒有手呢？ </a:t>
            </a:r>
            <a:r>
              <a:rPr lang="en-US" sz="2400" b="1" i="1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禍哉，那對父親說： 你生的是甚麼呢？ 或對母親說： 你產的是甚麼呢？ </a:t>
            </a:r>
            <a:r>
              <a:rPr lang="en-US" sz="2400" b="1" i="1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耶和華－</a:t>
            </a:r>
            <a:r>
              <a:rPr lang="zh-TW" altLang="en-US" sz="2400" u="sng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以色列</a:t>
            </a:r>
            <a:r>
              <a:rPr lang="zh-TW" alt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的聖者， 就是造就</a:t>
            </a:r>
            <a:r>
              <a:rPr lang="zh-TW" altLang="en-US" sz="2400" u="sng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以色列</a:t>
            </a:r>
            <a:r>
              <a:rPr lang="zh-TW" alt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的如此說： 將來的事，你們可以問我； 至於我的眾子，並我手的工作， </a:t>
            </a:r>
            <a:r>
              <a:rPr lang="zh-TW" altLang="en-US" sz="2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你們可以求我命定</a:t>
            </a:r>
            <a:r>
              <a:rPr lang="zh-TW" alt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 </a:t>
            </a:r>
            <a:r>
              <a:rPr lang="en-US" sz="2400" b="1" i="1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我造地，又造人在地上。 我親手鋪張諸天； 天上萬象也是我所命定的。 </a:t>
            </a:r>
            <a:r>
              <a:rPr lang="en-US" sz="2400" b="1" i="1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我憑公義興起</a:t>
            </a:r>
            <a:r>
              <a:rPr lang="zh-TW" altLang="en-US" sz="2400" u="sng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塞魯士</a:t>
            </a:r>
            <a:r>
              <a:rPr lang="zh-TW" alt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 又要修直他一切道路。 他必建造我的城， 釋放我被擄的民； 不是為工價，也不是為賞賜。 這是萬軍之耶和華說的。</a:t>
            </a:r>
            <a:endParaRPr lang="en-US" sz="2400" dirty="0">
              <a:solidFill>
                <a:srgbClr val="2C16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just"/>
            <a:r>
              <a:rPr lang="en-US" sz="2400" dirty="0">
                <a:latin typeface="Comic Sans MS" panose="030F0902030302020204" pitchFamily="66" charset="0"/>
              </a:rPr>
              <a:t> </a:t>
            </a:r>
          </a:p>
          <a:p>
            <a:pPr algn="just"/>
            <a:r>
              <a:rPr lang="en-US" sz="2400" b="1" dirty="0">
                <a:latin typeface="Comic Sans MS" panose="030F0902030302020204" pitchFamily="66" charset="0"/>
              </a:rPr>
              <a:t>45:11</a:t>
            </a:r>
            <a:r>
              <a:rPr lang="en-US" sz="2400" dirty="0">
                <a:latin typeface="Comic Sans MS" panose="030F0902030302020204" pitchFamily="66" charset="0"/>
              </a:rPr>
              <a:t> Thus says the LORD, the Holy One of Israel, and the one who formed him: “Ask me of things to come; </a:t>
            </a:r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will you command </a:t>
            </a:r>
            <a:r>
              <a:rPr lang="en-US" sz="2400" dirty="0">
                <a:latin typeface="Comic Sans MS" panose="030F0902030302020204" pitchFamily="66" charset="0"/>
              </a:rPr>
              <a:t>me concerning my children and the work of my hands?</a:t>
            </a:r>
          </a:p>
        </p:txBody>
      </p:sp>
    </p:spTree>
    <p:extLst>
      <p:ext uri="{BB962C8B-B14F-4D97-AF65-F5344CB8AC3E}">
        <p14:creationId xmlns:p14="http://schemas.microsoft.com/office/powerpoint/2010/main" val="426722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53A640-DCA4-5A41-AFD1-A44D050C1E73}"/>
              </a:ext>
            </a:extLst>
          </p:cNvPr>
          <p:cNvSpPr txBox="1"/>
          <p:nvPr/>
        </p:nvSpPr>
        <p:spPr>
          <a:xfrm>
            <a:off x="1265170" y="320842"/>
            <a:ext cx="1034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dk1"/>
                </a:solidFill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我造光，又造暗； 我施平安，又降災禍； 造作這一切的是我－耶和華。</a:t>
            </a:r>
            <a:endParaRPr lang="en-US" altLang="zh-TW" sz="2400" dirty="0">
              <a:solidFill>
                <a:schemeClr val="dk1"/>
              </a:solidFill>
              <a:highlight>
                <a:srgbClr val="00FF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CD8EE-A60D-BD42-9303-515F258A4C13}"/>
              </a:ext>
            </a:extLst>
          </p:cNvPr>
          <p:cNvSpPr txBox="1"/>
          <p:nvPr/>
        </p:nvSpPr>
        <p:spPr>
          <a:xfrm>
            <a:off x="946484" y="2716128"/>
            <a:ext cx="10659979" cy="3616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altLang="zh-TW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你們用言語煩瑣耶和華，你們還說：「我們在何事上煩瑣他呢？」因為你們說：「凡行惡的，耶和華眼看為善，並且他喜悅他們」；或說：「公義的神在哪裏呢？」 </a:t>
            </a:r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瑪拉基書 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2:17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⋯⋯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但有一件，我還要與你理論：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惡人的道路為何亨通呢？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大行詭詐的為何得安逸呢？ </a:t>
            </a:r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耶利米書 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12:1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哈巴谷也抱怨：為何神看着敗壞罪惡不管？（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1:2</a:t>
            </a:r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～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～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）面對强暴毀滅，罪孽奸惡，爭端相鬥，公理顛倒，神不應允，不拯救，不理會，不顯明。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我見惡人和狂傲人享平安就心懷不平。他們死的時候沒有疼痛；他們的力氣卻也壯實。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他們不像別人受苦，也不像別人遭災。他們的眼睛因體胖而凸出；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他們所得的，過於心裏所想的。他們譏笑人，憑惡意說欺壓人的話；他們說話自高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，他們既是常享安逸，財寶便加增。</a:t>
            </a:r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詩篇 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73:3-5, 7-8, 12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1FC21-ECE4-5D4E-B55A-B3941E7C1C77}"/>
              </a:ext>
            </a:extLst>
          </p:cNvPr>
          <p:cNvSpPr txBox="1"/>
          <p:nvPr/>
        </p:nvSpPr>
        <p:spPr>
          <a:xfrm>
            <a:off x="946484" y="1175829"/>
            <a:ext cx="1065997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災禍：</a:t>
            </a:r>
            <a:r>
              <a:rPr lang="en-US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disaster</a:t>
            </a:r>
            <a:r>
              <a:rPr lang="zh-TW" altLang="en-US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calamity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。神是否能「造災禍」？</a:t>
            </a:r>
            <a:r>
              <a:rPr lang="en-US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raʿ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一字約出現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640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次，其含義從「極其難吃」到道德全然敗壞都有，其中大約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275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次是指麻煩或災難。每一次都必須按上下文來解釋。有罪的心思只希望從全能的神得到安慰，但是對約伯的說法（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2:10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）：「我們從神手裡得福，不也受禍嗎（</a:t>
            </a:r>
            <a:r>
              <a:rPr lang="en-US" sz="2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raʿ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）？」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7819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FA2A2-73A3-6C4B-B7A8-BF94ADF2E79E}"/>
              </a:ext>
            </a:extLst>
          </p:cNvPr>
          <p:cNvSpPr txBox="1"/>
          <p:nvPr/>
        </p:nvSpPr>
        <p:spPr>
          <a:xfrm>
            <a:off x="1732547" y="770021"/>
            <a:ext cx="9111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dirty="0">
                <a:latin typeface="KaiTi" panose="02010609060101010101" pitchFamily="49" charset="-122"/>
                <a:ea typeface="KaiTi" panose="02010609060101010101" pitchFamily="49" charset="-122"/>
              </a:rPr>
              <a:t>45:14-17 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重申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外邦人必將向錫安臣服，因為獨一真神在錫安中間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zh-TW" alt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對以色列的最終旨意</a:t>
            </a:r>
            <a:endParaRPr lang="en-US" sz="2400" dirty="0">
              <a:solidFill>
                <a:srgbClr val="2C16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r>
              <a:rPr lang="en-US" sz="2400" b="1" i="1" dirty="0">
                <a:latin typeface="KaiTi" panose="02010609060101010101" pitchFamily="49" charset="-122"/>
                <a:ea typeface="KaiTi" panose="02010609060101010101" pitchFamily="49" charset="-122"/>
              </a:rPr>
              <a:t>45:18-25 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重申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外邦人將得著神對普世的救恩，成為以色列的後裔</a:t>
            </a:r>
            <a:r>
              <a:rPr lang="zh-TW" altLang="en-US" sz="24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對地極之人的旨意</a:t>
            </a:r>
            <a:endParaRPr lang="en-US" sz="2400" dirty="0">
              <a:solidFill>
                <a:srgbClr val="2C16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C760A-35D1-5C44-B183-C10EC47E70B4}"/>
              </a:ext>
            </a:extLst>
          </p:cNvPr>
          <p:cNvSpPr txBox="1"/>
          <p:nvPr/>
        </p:nvSpPr>
        <p:spPr>
          <a:xfrm>
            <a:off x="4060972" y="2791326"/>
            <a:ext cx="44550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他有絕對的權柄</a:t>
            </a:r>
            <a:endParaRPr lang="en-US" altLang="zh-TW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他是掌管萬有的主</a:t>
            </a:r>
            <a:endParaRPr lang="en-US" altLang="zh-TW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神是救贖的主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1937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CA9FC1-B184-5F4D-B084-54523875874D}"/>
              </a:ext>
            </a:extLst>
          </p:cNvPr>
          <p:cNvSpPr txBox="1"/>
          <p:nvPr/>
        </p:nvSpPr>
        <p:spPr>
          <a:xfrm>
            <a:off x="1668379" y="561473"/>
            <a:ext cx="9256295" cy="544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altLang="zh-TW" sz="1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問題討論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根據以賽亞書四十三章一至七節，神給我們救贖肯定接納的應許，請你</a:t>
            </a:r>
            <a:r>
              <a:rPr lang="zh-TW" altLang="en-US" sz="2400">
                <a:latin typeface="KaiTi" panose="02010609060101010101" pitchFamily="49" charset="-122"/>
                <a:ea typeface="KaiTi" panose="02010609060101010101" pitchFamily="49" charset="-122"/>
              </a:rPr>
              <a:t>分享這些應許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對你的意義。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en-US" sz="2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請分享</a:t>
            </a:r>
            <a:endParaRPr lang="en-US" altLang="zh-TW" sz="2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zh-TW" altLang="en-US" sz="2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你小的時候，誰給你最大的肯定？或什麼給你最大的的肯定？你的肯定從何而來？</a:t>
            </a:r>
            <a:endParaRPr lang="en-US" sz="2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sz="2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你是誰？</a:t>
            </a:r>
            <a:r>
              <a:rPr lang="en-US" sz="2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TW" altLang="en-US" sz="2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你如何自我定位？你人生的意義何在？ </a:t>
            </a:r>
            <a:endParaRPr lang="en-US" sz="2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你曾經有“和神爭辯”，“與神理論”，“抱怨神”，“質疑神”的經歷嗎？通過今天的經文與學習，對你有開啟嗎？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en-US" sz="2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神為什麼在我們痛苦的時候隠藏起來？請分享你人生最困難的日子，那時你有什感覺？你若已經相信耶穌，那時你對神莫不關心的態度，隠藏起來，你有何感覺？對你的信仰有何影響？</a:t>
            </a:r>
            <a:endParaRPr lang="en-US" altLang="zh-TW" sz="2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lvl="0" indent="-457200">
              <a:buFont typeface="+mj-lt"/>
              <a:buAutoNum type="arabicPeriod"/>
            </a:pPr>
            <a:endParaRPr lang="en-US" altLang="zh-TW" sz="12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237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FD95D-40B8-9D4E-B5E9-73083C60B86E}"/>
              </a:ext>
            </a:extLst>
          </p:cNvPr>
          <p:cNvSpPr txBox="1"/>
          <p:nvPr/>
        </p:nvSpPr>
        <p:spPr>
          <a:xfrm>
            <a:off x="1133856" y="749808"/>
            <a:ext cx="10058400" cy="5478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altLang="zh-TW" sz="2400" b="1" dirty="0"/>
          </a:p>
          <a:p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耶和華的信息（</a:t>
            </a:r>
            <a:r>
              <a:rPr 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43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r>
              <a:rPr 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-45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章）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緊接著這宣言後面的，是耶和華的七個信息，每一個信息都以</a:t>
            </a:r>
            <a:endParaRPr lang="en-US" altLang="zh-TW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「耶和華如此說」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作引言。</a:t>
            </a:r>
            <a:endParaRPr lang="en-US" altLang="zh-TW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這些信息所默示的乃是耶和華對祂百姓的旨意。它們分別論到：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28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祂對百姓的永久旨意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43:1-13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TW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祂目前拯救的旨意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43:14-44:5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TW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28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祂的能力與偶像的能力之比較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44:6-23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TW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祂權能的宣告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44:24-28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TW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28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對古列的託付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45:1-13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TW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對以色列的最終旨意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45:14-17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TW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2800" dirty="0">
                <a:solidFill>
                  <a:srgbClr val="2C16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對地極之人的旨意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45:18-25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9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FE1425-F5AD-284A-B13E-00524570C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833300"/>
              </p:ext>
            </p:extLst>
          </p:nvPr>
        </p:nvGraphicFramePr>
        <p:xfrm>
          <a:off x="1993392" y="1554481"/>
          <a:ext cx="808329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58FCB4C-CEDD-1241-85E0-05AD630A6A66}"/>
              </a:ext>
            </a:extLst>
          </p:cNvPr>
          <p:cNvSpPr txBox="1"/>
          <p:nvPr/>
        </p:nvSpPr>
        <p:spPr>
          <a:xfrm>
            <a:off x="1993392" y="585216"/>
            <a:ext cx="936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KaiTi" panose="02010609060101010101" pitchFamily="49" charset="-122"/>
                <a:ea typeface="KaiTi" panose="02010609060101010101" pitchFamily="49" charset="-122"/>
              </a:rPr>
              <a:t>43</a:t>
            </a:r>
            <a:r>
              <a:rPr lang="zh-TW" altLang="en-US" sz="3000" b="1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sz="3000" b="1" dirty="0">
                <a:latin typeface="KaiTi" panose="02010609060101010101" pitchFamily="49" charset="-122"/>
                <a:ea typeface="KaiTi" panose="02010609060101010101" pitchFamily="49" charset="-122"/>
              </a:rPr>
              <a:t>44</a:t>
            </a:r>
            <a:r>
              <a:rPr lang="zh-TW" altLang="en-US" sz="3000" b="1" dirty="0">
                <a:latin typeface="KaiTi" panose="02010609060101010101" pitchFamily="49" charset="-122"/>
                <a:ea typeface="KaiTi" panose="02010609060101010101" pitchFamily="49" charset="-122"/>
              </a:rPr>
              <a:t>章有許多看似平行的經文，概括成四件事：</a:t>
            </a:r>
            <a:r>
              <a:rPr lang="en-US" sz="3000" b="1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sz="3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248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4784CC1-C786-184C-ABA0-D72E4CC29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61897"/>
              </p:ext>
            </p:extLst>
          </p:nvPr>
        </p:nvGraphicFramePr>
        <p:xfrm>
          <a:off x="0" y="36576"/>
          <a:ext cx="12192000" cy="6759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998385623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15925088"/>
                    </a:ext>
                  </a:extLst>
                </a:gridCol>
              </a:tblGrid>
              <a:tr h="56692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一，以色列是神造作的國家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621161"/>
                  </a:ext>
                </a:extLst>
              </a:tr>
              <a:tr h="4473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43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44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60572"/>
                  </a:ext>
                </a:extLst>
              </a:tr>
              <a:tr h="25411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</a:t>
                      </a:r>
                      <a:r>
                        <a:rPr lang="zh-TW" sz="2000" b="0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雅各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啊，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創造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你的耶和華，</a:t>
                      </a:r>
                      <a:r>
                        <a:rPr lang="zh-TW" sz="2000" b="0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以色列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啊，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造成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你的那位，</a:t>
                      </a:r>
                      <a:r>
                        <a:rPr lang="zh-TW" sz="2000" b="0" u="wavy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現在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如此說：你</a:t>
                      </a:r>
                      <a:r>
                        <a:rPr lang="zh-TW" sz="20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D3D3D3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不要害怕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！因為我救贖了你。 我曾提你的名召你，你是屬我的。 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</a:b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 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你從水中經過，我必與你同在；你蹚過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江河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水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必不漫過你；你從火中行過，必不被燒，火焰也不着在你身上。 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</a:b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 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因為我是耶和華－你的　神，是</a:t>
                      </a:r>
                      <a:r>
                        <a:rPr lang="zh-TW" sz="2000" b="0" u="sng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以色列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的聖者－你的救主；我已經使</a:t>
                      </a:r>
                      <a:r>
                        <a:rPr lang="zh-TW" sz="2000" b="0" u="sng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埃及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作你的贖價，使</a:t>
                      </a:r>
                      <a:r>
                        <a:rPr lang="zh-TW" sz="2000" b="0" u="sng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古實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和</a:t>
                      </a:r>
                      <a:r>
                        <a:rPr lang="zh-TW" sz="2000" b="0" u="sng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西巴</a:t>
                      </a:r>
                      <a:r>
                        <a:rPr lang="zh-TW" sz="2000" b="1" dirty="0">
                          <a:solidFill>
                            <a:srgbClr val="157E3B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代替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你。 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</a:b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因我看你為寶為尊；又因我愛你，所以我使人</a:t>
                      </a:r>
                      <a:r>
                        <a:rPr lang="zh-TW" sz="2000" b="1" dirty="0">
                          <a:solidFill>
                            <a:srgbClr val="157E3B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代替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你，使列邦人</a:t>
                      </a:r>
                      <a:r>
                        <a:rPr lang="zh-TW" sz="2000" b="1" dirty="0">
                          <a:solidFill>
                            <a:srgbClr val="157E3B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替換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你的生命。 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</a:b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</a:t>
                      </a:r>
                      <a:r>
                        <a:rPr lang="zh-TW" sz="20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D3D3D3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不要害怕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，因我與你同在；我必領你的後裔從東方來，又從西方招聚你。 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</a:b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6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我要對北方說，交出來！對南方說，不要拘留！將我的眾子從遠方帶來，將我的眾女從地極領回， 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</a:b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7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就是凡稱為我名下的人，是我為自己的榮耀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創造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的，是我所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做成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，所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造作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的。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1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我的僕人</a:t>
                      </a:r>
                      <a:r>
                        <a:rPr lang="zh-TW" sz="2000" b="0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雅各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，我所揀選的</a:t>
                      </a:r>
                      <a:r>
                        <a:rPr lang="zh-TW" sz="2000" b="0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以色列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啊，</a:t>
                      </a:r>
                      <a:r>
                        <a:rPr lang="zh-TW" sz="2000" b="0" u="wavy" dirty="0">
                          <a:solidFill>
                            <a:srgbClr val="FF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現在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你當聽。 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</a:b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造作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你，又從你出胎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造就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你，並要幫助你的耶和華如此說：我的僕人</a:t>
                      </a:r>
                      <a:r>
                        <a:rPr lang="zh-TW" sz="2000" b="0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雅各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，我所揀選的</a:t>
                      </a:r>
                      <a:r>
                        <a:rPr lang="zh-TW" sz="2000" b="0" u="sng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耶書崙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哪， </a:t>
                      </a:r>
                      <a:r>
                        <a:rPr lang="zh-TW" sz="20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D3D3D3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不要害怕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！ 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</a:b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因為我要將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水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澆灌口渴的人，將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河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澆灌乾旱之地。 我要將我的靈澆灌你的後裔，將我的福澆灌你的子孫。 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</a:b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他們要發生在草中，像溪水旁的柳樹。 </a:t>
                      </a:r>
                      <a:b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</a:b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5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這個要說：我是屬耶和華的； 那個要以</a:t>
                      </a:r>
                      <a:r>
                        <a:rPr lang="zh-TW" sz="2000" b="0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雅各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的名自稱； 又一個要親手寫：歸耶和華的， 並自稱為</a:t>
                      </a:r>
                      <a:r>
                        <a:rPr lang="zh-TW" sz="2000" b="0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以色列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。</a:t>
                      </a:r>
                      <a:endParaRPr lang="en-US" altLang="zh-TW" sz="2000" b="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900" b="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pPr algn="just"/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43:1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kern="1200" dirty="0">
                          <a:solidFill>
                            <a:srgbClr val="C00000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But now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thus says the LORD, he who created you, O Jacob, he who formed you, O Israel: “Fear not, for I have redeemed you; I have called you by name, you are mine.</a:t>
                      </a:r>
                    </a:p>
                    <a:p>
                      <a:pPr algn="just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Comic Sans MS" panose="030F0902030302020204" pitchFamily="66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44:1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But now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9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hear, O Jacob my servant, Israel whom I have chosen!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55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83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18B3FA-95C9-EE4C-84B0-6614797B75D1}"/>
              </a:ext>
            </a:extLst>
          </p:cNvPr>
          <p:cNvSpPr txBox="1"/>
          <p:nvPr/>
        </p:nvSpPr>
        <p:spPr>
          <a:xfrm>
            <a:off x="731386" y="347472"/>
            <a:ext cx="11100816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formed 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創造，造成，</a:t>
            </a:r>
            <a:r>
              <a:rPr lang="zh-CN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造作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造就</a:t>
            </a:r>
            <a:endParaRPr lang="en-US" sz="2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創造</a:t>
            </a:r>
            <a:r>
              <a:rPr 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 בָּ</a:t>
            </a:r>
            <a:r>
              <a:rPr lang="en-US" sz="2400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רָא</a:t>
            </a:r>
            <a:r>
              <a:rPr 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/baw-raw’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節）原文就是從無到有的「創造」（創一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造成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יָצַר/yaw-tsar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’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節）和做成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יָצַר/yaw-tsar’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節）、造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יָצַר/yaw-tsar’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節）原文是同一個詞，意思是「塑造、形成」（創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2:7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）。選民的出現和存在，都是神的作為，所以神比人更瞭解人的軟弱。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造作</a:t>
            </a:r>
            <a:r>
              <a:rPr 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 עָשָׂ</a:t>
            </a:r>
            <a:r>
              <a:rPr lang="en-US" sz="2400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ה</a:t>
            </a:r>
            <a:r>
              <a:rPr 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/aw-saw’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），原文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與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做（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）、做成（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44:23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）是同一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個詞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，意思是「制作、完成」（创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1:7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31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；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2:2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）。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A25AE-B976-E747-B147-2362580E690A}"/>
              </a:ext>
            </a:extLst>
          </p:cNvPr>
          <p:cNvSpPr txBox="1"/>
          <p:nvPr/>
        </p:nvSpPr>
        <p:spPr>
          <a:xfrm>
            <a:off x="731386" y="3456432"/>
            <a:ext cx="11100816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V5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～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百姓回歸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TW" altLang="en-US" sz="2400" b="1" i="1" dirty="0">
                <a:latin typeface="KaiTi" panose="02010609060101010101" pitchFamily="49" charset="-122"/>
                <a:ea typeface="KaiTi" panose="02010609060101010101" pitchFamily="49" charset="-122"/>
              </a:rPr>
              <a:t>申 </a:t>
            </a:r>
            <a:r>
              <a:rPr lang="en-US" sz="2400" b="1" i="1" dirty="0">
                <a:latin typeface="KaiTi" panose="02010609060101010101" pitchFamily="49" charset="-122"/>
                <a:ea typeface="KaiTi" panose="02010609060101010101" pitchFamily="49" charset="-122"/>
              </a:rPr>
              <a:t>30:4 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你被趕散的人，就是在天涯的，耶和華你的神必從那裡將你招聚回來。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TW" altLang="en-US" sz="2400" b="1" i="1" dirty="0">
                <a:latin typeface="KaiTi" panose="02010609060101010101" pitchFamily="49" charset="-122"/>
                <a:ea typeface="KaiTi" panose="02010609060101010101" pitchFamily="49" charset="-122"/>
              </a:rPr>
              <a:t>詩 </a:t>
            </a:r>
            <a:r>
              <a:rPr lang="en-US" sz="2400" b="1" i="1" dirty="0">
                <a:latin typeface="KaiTi" panose="02010609060101010101" pitchFamily="49" charset="-122"/>
                <a:ea typeface="KaiTi" panose="02010609060101010101" pitchFamily="49" charset="-122"/>
              </a:rPr>
              <a:t>107:3 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從各地，從東，從西，從北招聚來的。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TW" altLang="en-US" sz="2400" b="1" i="1" dirty="0">
                <a:latin typeface="KaiTi" panose="02010609060101010101" pitchFamily="49" charset="-122"/>
                <a:ea typeface="KaiTi" panose="02010609060101010101" pitchFamily="49" charset="-122"/>
              </a:rPr>
              <a:t>亞 </a:t>
            </a:r>
            <a:r>
              <a:rPr lang="en-US" sz="2400" b="1" i="1" dirty="0">
                <a:latin typeface="KaiTi" panose="02010609060101010101" pitchFamily="49" charset="-122"/>
                <a:ea typeface="KaiTi" panose="02010609060101010101" pitchFamily="49" charset="-122"/>
              </a:rPr>
              <a:t>8:7 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萬軍之耶和華如此說，我要從東方，從西方，救回我的民。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TW" altLang="en-US" sz="2400" b="1" i="1" dirty="0">
                <a:latin typeface="KaiTi" panose="02010609060101010101" pitchFamily="49" charset="-122"/>
                <a:ea typeface="KaiTi" panose="02010609060101010101" pitchFamily="49" charset="-122"/>
              </a:rPr>
              <a:t>結 </a:t>
            </a:r>
            <a:r>
              <a:rPr lang="en-US" sz="2400" b="1" i="1" dirty="0">
                <a:latin typeface="KaiTi" panose="02010609060101010101" pitchFamily="49" charset="-122"/>
                <a:ea typeface="KaiTi" panose="02010609060101010101" pitchFamily="49" charset="-122"/>
              </a:rPr>
              <a:t>36:24</a:t>
            </a:r>
            <a:r>
              <a:rPr lang="en-US" sz="2400" i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我必從各國收取你們，從列邦聚集你們，引導你歸回本地。</a:t>
            </a:r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TW" altLang="en-US" sz="2400" b="1" i="1" dirty="0">
                <a:latin typeface="KaiTi" panose="02010609060101010101" pitchFamily="49" charset="-122"/>
                <a:ea typeface="KaiTi" panose="02010609060101010101" pitchFamily="49" charset="-122"/>
              </a:rPr>
              <a:t>耶</a:t>
            </a:r>
            <a:r>
              <a:rPr lang="en-US" altLang="zh-TW" sz="2400" b="1" i="1" dirty="0">
                <a:latin typeface="KaiTi" panose="02010609060101010101" pitchFamily="49" charset="-122"/>
                <a:ea typeface="KaiTi" panose="02010609060101010101" pitchFamily="49" charset="-122"/>
              </a:rPr>
              <a:t> 16:15-16 …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並且我要領他們再入我從前賜給他們列祖之地。耶和華說、我要召許多打魚的、把以色列人打上來．然後我要召許多打獵的、從各山上、各岡上、各石穴中、獵取他們。</a:t>
            </a:r>
          </a:p>
        </p:txBody>
      </p:sp>
    </p:spTree>
    <p:extLst>
      <p:ext uri="{BB962C8B-B14F-4D97-AF65-F5344CB8AC3E}">
        <p14:creationId xmlns:p14="http://schemas.microsoft.com/office/powerpoint/2010/main" val="377531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1E3AF-40DA-2A45-9773-11C81720A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9" y="-324900"/>
            <a:ext cx="10735056" cy="71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5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27DC19-8718-0942-AE25-854A8DB56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46362"/>
              </p:ext>
            </p:extLst>
          </p:nvPr>
        </p:nvGraphicFramePr>
        <p:xfrm>
          <a:off x="421294" y="438912"/>
          <a:ext cx="11459810" cy="6089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9905">
                  <a:extLst>
                    <a:ext uri="{9D8B030D-6E8A-4147-A177-3AD203B41FA5}">
                      <a16:colId xmlns:a16="http://schemas.microsoft.com/office/drawing/2014/main" val="998385623"/>
                    </a:ext>
                  </a:extLst>
                </a:gridCol>
                <a:gridCol w="5729905">
                  <a:extLst>
                    <a:ext uri="{9D8B030D-6E8A-4147-A177-3AD203B41FA5}">
                      <a16:colId xmlns:a16="http://schemas.microsoft.com/office/drawing/2014/main" val="1615925088"/>
                    </a:ext>
                  </a:extLst>
                </a:gridCol>
              </a:tblGrid>
              <a:tr h="66704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二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，以色列是神的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見證人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621161"/>
                  </a:ext>
                </a:extLst>
              </a:tr>
              <a:tr h="5748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43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44</a:t>
                      </a:r>
                      <a:r>
                        <a:rPr lang="zh-TW" sz="2400" b="1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60572"/>
                  </a:ext>
                </a:extLst>
              </a:tr>
              <a:tr h="484804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i="1" dirty="0">
                        <a:solidFill>
                          <a:srgbClr val="00009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耶和華說：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你們是我的見證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， 我所揀選的僕人。 既是這樣，便可以</a:t>
                      </a:r>
                      <a:r>
                        <a:rPr lang="zh-TW" sz="2200" b="0" u="sng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知道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，且</a:t>
                      </a:r>
                      <a:r>
                        <a:rPr lang="zh-TW" sz="2200" b="0" u="sng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信服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我， 又</a:t>
                      </a:r>
                      <a:r>
                        <a:rPr lang="zh-TW" sz="2200" b="0" u="sng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明白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我就是耶和華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。 在我以前沒有真神； 在我以後也必沒有。 </a:t>
                      </a:r>
                      <a:br>
                        <a:rPr lang="en-US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en-US" sz="22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惟有我是耶和華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； 除我以外沒有救主。</a:t>
                      </a:r>
                      <a:endParaRPr lang="en-US" altLang="zh-TW" sz="2200" b="0" dirty="0">
                        <a:solidFill>
                          <a:srgbClr val="00009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2200" b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FF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我曾指示，我曾拯救，我曾說明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， 並且在你們中間沒有別神。 所以耶和華說：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你們是我的見證。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我也是</a:t>
                      </a:r>
                      <a:r>
                        <a:rPr lang="zh-CN" altLang="en-US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神； </a:t>
                      </a:r>
                      <a:endParaRPr lang="en-US" altLang="zh-TW" sz="2200" b="0" dirty="0">
                        <a:solidFill>
                          <a:srgbClr val="00009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自從有日子以來，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我就是神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； 誰也不能救人脫離我手。 我要行事誰能阻止呢</a:t>
                      </a:r>
                      <a:r>
                        <a:rPr lang="en-US" alt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2200" b="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1" dirty="0">
                        <a:solidFill>
                          <a:srgbClr val="000090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200" b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耶和華－</a:t>
                      </a:r>
                      <a:r>
                        <a:rPr lang="zh-TW" sz="2200" b="0" u="sng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以色列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的君， </a:t>
                      </a:r>
                      <a:r>
                        <a:rPr lang="zh-TW" sz="2200" b="0" u="sng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以色列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的救贖主－</a:t>
                      </a:r>
                      <a:r>
                        <a:rPr lang="zh-TW" sz="2200" b="0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萬軍之耶和華如此說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： 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我是首先的，我是末後的； 除我以外再沒有</a:t>
                      </a:r>
                      <a:r>
                        <a:rPr lang="en-US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真</a:t>
                      </a:r>
                      <a:r>
                        <a:rPr lang="en-US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神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。 </a:t>
                      </a:r>
                      <a:br>
                        <a:rPr lang="en-US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en-US" sz="22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200" b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自從我設立古時的民， 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FF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誰能像我宣告，並且指明，又為自己陳說呢？ 讓他將未來的事和必成的事說明。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</a:br>
                      <a:r>
                        <a:rPr lang="en-US" sz="2200" b="1" i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200" b="1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你們不要恐懼，也</a:t>
                      </a:r>
                      <a:r>
                        <a:rPr lang="zh-TW" sz="2200" b="0" dirty="0">
                          <a:solidFill>
                            <a:srgbClr val="C0000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不要害怕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。 我豈不是從上古就說明指示你們嗎？ 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FF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並且你們是我的見證！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除我以外，豈有</a:t>
                      </a:r>
                      <a:r>
                        <a:rPr lang="en-US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真</a:t>
                      </a:r>
                      <a:r>
                        <a:rPr lang="en-US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神嗎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？ 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highlight>
                            <a:srgbClr val="00FF00"/>
                          </a:highlight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誠然沒有磐石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，我不知道一個</a:t>
                      </a:r>
                      <a:r>
                        <a:rPr lang="zh-TW" sz="2200" b="0" dirty="0">
                          <a:solidFill>
                            <a:srgbClr val="000090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PMingLiU" panose="02020500000000000000" pitchFamily="18" charset="-120"/>
                        </a:rPr>
                        <a:t>！</a:t>
                      </a:r>
                      <a:r>
                        <a:rPr lang="en-US" sz="2200" b="0" dirty="0"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55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06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77DE0B-CE38-044A-B318-330A34802C2C}"/>
              </a:ext>
            </a:extLst>
          </p:cNvPr>
          <p:cNvSpPr txBox="1"/>
          <p:nvPr/>
        </p:nvSpPr>
        <p:spPr>
          <a:xfrm>
            <a:off x="3146590" y="603504"/>
            <a:ext cx="623279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lvl="1"/>
            <a:r>
              <a:rPr lang="en-US" sz="2400" b="1" i="1" dirty="0">
                <a:solidFill>
                  <a:srgbClr val="2033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43:10</a:t>
            </a:r>
            <a:r>
              <a:rPr lang="en-US" sz="2400" b="1" dirty="0">
                <a:solidFill>
                  <a:srgbClr val="2033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srgbClr val="2033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見證的目的</a:t>
            </a:r>
            <a:endParaRPr lang="en-US" sz="2400" b="1" dirty="0">
              <a:solidFill>
                <a:srgbClr val="2033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2033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使你們可以知道</a:t>
            </a:r>
            <a:r>
              <a:rPr lang="en-US" altLang="zh-CN" sz="2400" dirty="0">
                <a:solidFill>
                  <a:srgbClr val="2033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en-US" sz="2400" dirty="0">
                <a:solidFill>
                  <a:srgbClr val="2033C0"/>
                </a:solidFill>
                <a:latin typeface="Comic Sans MS" panose="030F0902030302020204" pitchFamily="66" charset="0"/>
              </a:rPr>
              <a:t>to know about him </a:t>
            </a:r>
            <a:endParaRPr lang="en-US" sz="2400" dirty="0">
              <a:solidFill>
                <a:srgbClr val="2033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2033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使你們可以信服我</a:t>
            </a:r>
            <a:r>
              <a:rPr lang="en-US" altLang="zh-CN" sz="2400" dirty="0">
                <a:solidFill>
                  <a:srgbClr val="2033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2400" dirty="0">
                <a:solidFill>
                  <a:srgbClr val="2033C0"/>
                </a:solidFill>
                <a:latin typeface="Comic Sans MS" panose="030F0902030302020204" pitchFamily="66" charset="0"/>
              </a:rPr>
              <a:t>to believe in him </a:t>
            </a:r>
            <a:endParaRPr lang="en-US" sz="2400" dirty="0">
              <a:solidFill>
                <a:srgbClr val="2033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2033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使你們可以</a:t>
            </a:r>
            <a:r>
              <a:rPr lang="zh-TW" altLang="en-US" sz="2400" dirty="0">
                <a:solidFill>
                  <a:srgbClr val="2033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明白</a:t>
            </a:r>
            <a:r>
              <a:rPr lang="zh-CN" altLang="en-US" sz="2400" dirty="0">
                <a:solidFill>
                  <a:srgbClr val="2033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en-US" altLang="zh-CN" sz="2400" dirty="0">
                <a:solidFill>
                  <a:srgbClr val="2033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2400" dirty="0">
                <a:solidFill>
                  <a:srgbClr val="2033C0"/>
                </a:solidFill>
                <a:latin typeface="Comic Sans MS" panose="030F0902030302020204" pitchFamily="66" charset="0"/>
              </a:rPr>
              <a:t>to understand him</a:t>
            </a:r>
            <a:endParaRPr lang="en-US" sz="2400" dirty="0">
              <a:solidFill>
                <a:srgbClr val="2033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56057-AF85-E442-A084-C24803A5865C}"/>
              </a:ext>
            </a:extLst>
          </p:cNvPr>
          <p:cNvSpPr txBox="1"/>
          <p:nvPr/>
        </p:nvSpPr>
        <p:spPr>
          <a:xfrm>
            <a:off x="713231" y="2615184"/>
            <a:ext cx="1109951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zh-TW" altLang="en-US" sz="2000" b="1" u="sng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除了我以外，你不可有別的神</a:t>
            </a:r>
            <a:r>
              <a:rPr lang="en-US" sz="2000" b="1" u="sng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lang="zh-TW" altLang="en-US" sz="2000" b="1" u="sng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（出埃及記</a:t>
            </a:r>
            <a:r>
              <a:rPr lang="en-US" sz="2000" b="1" u="sng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20:3</a:t>
            </a:r>
            <a:r>
              <a:rPr lang="zh-TW" altLang="en-US" sz="2000" b="1" u="sng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endParaRPr lang="en-US" sz="2000" u="sng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世上只有一位神，那神除了是猶太人的神，也必然是外邦人的神</a:t>
            </a:r>
            <a:endParaRPr lang="en-US" altLang="zh-TW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在我以前沒有真神；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在我以後也必沒有。 </a:t>
            </a:r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賽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43:10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我是首先的，我是末後的；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除我以外再沒有真神。 </a:t>
            </a:r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賽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44:6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···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除我以外，豈有真神嗎？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誠然沒有磐石，我不知道一個！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 </a:t>
            </a:r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賽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44:8</a:t>
            </a:r>
            <a:r>
              <a:rPr lang="en-US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我是耶和華，在我以外並沒有別神；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除了我以外再沒有神。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··· </a:t>
            </a:r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賽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45:5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神真在你們中間，此外再沒有別神；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再沒有別的神。</a:t>
            </a:r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賽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45:14</a:t>
            </a:r>
            <a:r>
              <a:rPr lang="en-US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我是耶和華，再沒有別神。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 </a:t>
            </a:r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賽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45:18</a:t>
            </a:r>
            <a:r>
              <a:rPr lang="en-US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除了我以外，再沒有神；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我是公義的神，又是救主；除了我以外，再沒有別神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 </a:t>
            </a:r>
            <a:r>
              <a:rPr lang="zh-TW" altLang="en-US" sz="2000" i="1" dirty="0">
                <a:latin typeface="KaiTi" panose="02010609060101010101" pitchFamily="49" charset="-122"/>
                <a:ea typeface="KaiTi" panose="02010609060101010101" pitchFamily="49" charset="-122"/>
              </a:rPr>
              <a:t>賽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45:21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因為我是神，再沒有別神。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  </a:t>
            </a:r>
            <a:r>
              <a:rPr lang="zh-TW" alt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賽</a:t>
            </a:r>
            <a:r>
              <a:rPr lang="en-US" sz="2000" b="1" i="1" dirty="0">
                <a:latin typeface="KaiTi" panose="02010609060101010101" pitchFamily="49" charset="-122"/>
                <a:ea typeface="KaiTi" panose="02010609060101010101" pitchFamily="49" charset="-122"/>
              </a:rPr>
              <a:t>45:22</a:t>
            </a:r>
            <a:r>
              <a:rPr lang="en-US" sz="2000" b="1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41668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{2B5FC8EF-B054-8541-A0EA-3D02538FCDE5}tf10001069</Template>
  <TotalTime>17812</TotalTime>
  <Words>3999</Words>
  <Application>Microsoft Macintosh PowerPoint</Application>
  <PresentationFormat>Widescreen</PresentationFormat>
  <Paragraphs>159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KaiTi</vt:lpstr>
      <vt:lpstr>微軟正黑體</vt:lpstr>
      <vt:lpstr>PMingLiU</vt:lpstr>
      <vt:lpstr>Arial</vt:lpstr>
      <vt:lpstr>Calibri</vt:lpstr>
      <vt:lpstr>Century Gothic</vt:lpstr>
      <vt:lpstr>Comic Sans MS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70</cp:revision>
  <dcterms:created xsi:type="dcterms:W3CDTF">2023-09-18T19:47:13Z</dcterms:created>
  <dcterms:modified xsi:type="dcterms:W3CDTF">2023-10-01T04:39:31Z</dcterms:modified>
</cp:coreProperties>
</file>